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4" r:id="rId2"/>
    <p:sldId id="289" r:id="rId3"/>
    <p:sldId id="290" r:id="rId4"/>
    <p:sldId id="291" r:id="rId5"/>
    <p:sldId id="260" r:id="rId6"/>
    <p:sldId id="296" r:id="rId7"/>
    <p:sldId id="259" r:id="rId8"/>
    <p:sldId id="279" r:id="rId9"/>
    <p:sldId id="280" r:id="rId10"/>
    <p:sldId id="298" r:id="rId11"/>
    <p:sldId id="300" r:id="rId12"/>
    <p:sldId id="268" r:id="rId13"/>
    <p:sldId id="301" r:id="rId14"/>
    <p:sldId id="302" r:id="rId15"/>
    <p:sldId id="303" r:id="rId16"/>
    <p:sldId id="304" r:id="rId17"/>
    <p:sldId id="269" r:id="rId18"/>
    <p:sldId id="305" r:id="rId19"/>
    <p:sldId id="306" r:id="rId20"/>
    <p:sldId id="307" r:id="rId21"/>
    <p:sldId id="308" r:id="rId22"/>
    <p:sldId id="309" r:id="rId23"/>
    <p:sldId id="310" r:id="rId24"/>
    <p:sldId id="318" r:id="rId25"/>
    <p:sldId id="311" r:id="rId26"/>
    <p:sldId id="312" r:id="rId27"/>
    <p:sldId id="313" r:id="rId28"/>
    <p:sldId id="314" r:id="rId29"/>
    <p:sldId id="315" r:id="rId30"/>
    <p:sldId id="316" r:id="rId31"/>
    <p:sldId id="319" r:id="rId32"/>
    <p:sldId id="320" r:id="rId33"/>
    <p:sldId id="321" r:id="rId34"/>
    <p:sldId id="323" r:id="rId35"/>
    <p:sldId id="324" r:id="rId36"/>
    <p:sldId id="326" r:id="rId37"/>
  </p:sldIdLst>
  <p:sldSz cx="14089063" cy="10566400"/>
  <p:notesSz cx="7099300" cy="10234613"/>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 xmlns:p15="http://schemas.microsoft.com/office/powerpoint/2012/main">
        <p15:guide id="1" orient="horz" pos="3328" userDrawn="1">
          <p15:clr>
            <a:srgbClr val="A4A3A4"/>
          </p15:clr>
        </p15:guide>
        <p15:guide id="2" pos="44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932192"/>
    <a:srgbClr val="FFFFFF"/>
    <a:srgbClr val="FFFC02"/>
    <a:srgbClr val="F6F2D1"/>
    <a:srgbClr val="F8F6D0"/>
    <a:srgbClr val="EFED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585" autoAdjust="0"/>
    <p:restoredTop sz="86433" autoAdjust="0"/>
  </p:normalViewPr>
  <p:slideViewPr>
    <p:cSldViewPr snapToGrid="0" snapToObjects="1">
      <p:cViewPr>
        <p:scale>
          <a:sx n="50" d="100"/>
          <a:sy n="50" d="100"/>
        </p:scale>
        <p:origin x="-3198" y="-996"/>
      </p:cViewPr>
      <p:guideLst>
        <p:guide orient="horz" pos="3328"/>
        <p:guide pos="4438"/>
      </p:guideLst>
    </p:cSldViewPr>
  </p:slideViewPr>
  <p:outlineViewPr>
    <p:cViewPr>
      <p:scale>
        <a:sx n="33" d="100"/>
        <a:sy n="33" d="100"/>
      </p:scale>
      <p:origin x="0" y="1926"/>
    </p:cViewPr>
  </p:outlineViewPr>
  <p:notesTextViewPr>
    <p:cViewPr>
      <p:scale>
        <a:sx n="1" d="1"/>
        <a:sy n="1" d="1"/>
      </p:scale>
      <p:origin x="0" y="0"/>
    </p:cViewPr>
  </p:notesTextViewPr>
  <p:sorterViewPr>
    <p:cViewPr>
      <p:scale>
        <a:sx n="190" d="100"/>
        <a:sy n="190" d="100"/>
      </p:scale>
      <p:origin x="0" y="0"/>
    </p:cViewPr>
  </p:sorterViewPr>
  <p:notesViewPr>
    <p:cSldViewPr snapToGrid="0" snapToObjects="1">
      <p:cViewPr varScale="1">
        <p:scale>
          <a:sx n="80" d="100"/>
          <a:sy n="80" d="100"/>
        </p:scale>
        <p:origin x="-3642" y="-9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992188" y="768350"/>
            <a:ext cx="5114925" cy="3836988"/>
          </a:xfrm>
          <a:prstGeom prst="rect">
            <a:avLst/>
          </a:prstGeom>
        </p:spPr>
        <p:txBody>
          <a:bodyPr lIns="94768" tIns="47384" rIns="94768" bIns="47384"/>
          <a:lstStyle/>
          <a:p>
            <a:endParaRPr dirty="0"/>
          </a:p>
        </p:txBody>
      </p:sp>
      <p:sp>
        <p:nvSpPr>
          <p:cNvPr id="117" name="Shape 117"/>
          <p:cNvSpPr>
            <a:spLocks noGrp="1"/>
          </p:cNvSpPr>
          <p:nvPr>
            <p:ph type="body" sz="quarter" idx="1"/>
          </p:nvPr>
        </p:nvSpPr>
        <p:spPr>
          <a:xfrm>
            <a:off x="946574" y="4861442"/>
            <a:ext cx="5206154" cy="4605576"/>
          </a:xfrm>
          <a:prstGeom prst="rect">
            <a:avLst/>
          </a:prstGeom>
        </p:spPr>
        <p:txBody>
          <a:bodyPr lIns="94768" tIns="47384" rIns="94768" bIns="47384"/>
          <a:lstStyle/>
          <a:p>
            <a:endParaRPr/>
          </a:p>
        </p:txBody>
      </p:sp>
    </p:spTree>
    <p:extLst>
      <p:ext uri="{BB962C8B-B14F-4D97-AF65-F5344CB8AC3E}">
        <p14:creationId xmlns:p14="http://schemas.microsoft.com/office/powerpoint/2010/main" val="2046119409"/>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US" sz="1100" dirty="0">
                <a:latin typeface="Calibri" panose="020F0502020204030204" pitchFamily="34" charset="0"/>
                <a:cs typeface="Calibri" panose="020F0502020204030204" pitchFamily="34" charset="0"/>
              </a:rPr>
              <a:t>What do you think it takes to win a championship? Teamwork? Aggression? Luck?</a:t>
            </a:r>
            <a:endParaRPr lang="en-AU" sz="1100" dirty="0">
              <a:latin typeface="Calibri" panose="020F0502020204030204" pitchFamily="34" charset="0"/>
              <a:cs typeface="Calibri" panose="020F0502020204030204" pitchFamily="34" charset="0"/>
            </a:endParaRPr>
          </a:p>
          <a:p>
            <a:r>
              <a:rPr lang="en-US" sz="1100" dirty="0">
                <a:latin typeface="Calibri" panose="020F0502020204030204" pitchFamily="34" charset="0"/>
                <a:cs typeface="Calibri" panose="020F0502020204030204" pitchFamily="34" charset="0"/>
              </a:rPr>
              <a:t>In a 100m sprint the answer is simple - the fastest person wins. If you want to know who won the race, the person who had the fastest time over 100m was the winner. However, because the race is so short, the person who is quickest off the blocks is often also the winner. It’s not as definite as the fastest time but the quicker a sprinter’s reaction time is, the more likely they are going to win.</a:t>
            </a:r>
            <a:endParaRPr lang="en-AU" sz="1100" dirty="0">
              <a:latin typeface="Calibri" panose="020F0502020204030204" pitchFamily="34" charset="0"/>
              <a:cs typeface="Calibri" panose="020F0502020204030204" pitchFamily="34" charset="0"/>
            </a:endParaRPr>
          </a:p>
          <a:p>
            <a:r>
              <a:rPr lang="en-US" sz="1100" dirty="0">
                <a:latin typeface="Calibri" panose="020F0502020204030204" pitchFamily="34" charset="0"/>
                <a:cs typeface="Calibri" panose="020F0502020204030204" pitchFamily="34" charset="0"/>
              </a:rPr>
              <a:t>The same goes for a game of Rugby League football. The team that scores the most points is always going to be the winner. But what about the team with most number of tackles? The most number of line breaks? The most number of </a:t>
            </a:r>
            <a:r>
              <a:rPr lang="en-AU" sz="1100" dirty="0">
                <a:latin typeface="Calibri" panose="020F0502020204030204" pitchFamily="34" charset="0"/>
                <a:cs typeface="Calibri" panose="020F0502020204030204" pitchFamily="34" charset="0"/>
              </a:rPr>
              <a:t>metres</a:t>
            </a:r>
            <a:r>
              <a:rPr lang="en-US" sz="1100" dirty="0">
                <a:latin typeface="Calibri" panose="020F0502020204030204" pitchFamily="34" charset="0"/>
                <a:cs typeface="Calibri" panose="020F0502020204030204" pitchFamily="34" charset="0"/>
              </a:rPr>
              <a:t> run? To find out if these things matter, you need to count them.</a:t>
            </a:r>
            <a:endParaRPr lang="en-AU" sz="1100" dirty="0">
              <a:latin typeface="Calibri" panose="020F0502020204030204" pitchFamily="34" charset="0"/>
              <a:cs typeface="Calibri" panose="020F0502020204030204" pitchFamily="34" charset="0"/>
            </a:endParaRPr>
          </a:p>
          <a:p>
            <a:r>
              <a:rPr lang="en-US" sz="1100" dirty="0">
                <a:latin typeface="Calibri" panose="020F0502020204030204" pitchFamily="34" charset="0"/>
                <a:cs typeface="Calibri" panose="020F0502020204030204" pitchFamily="34" charset="0"/>
              </a:rPr>
              <a:t>Just like counting tries, conversions, penalties and field goals to keep score, if you count tackles, line breaks, and metres runs over a game then you have numbers you can compare with other teams. These numbers are called </a:t>
            </a:r>
            <a:r>
              <a:rPr lang="en-US" sz="1100" u="sng" dirty="0">
                <a:latin typeface="Calibri" panose="020F0502020204030204" pitchFamily="34" charset="0"/>
                <a:cs typeface="Calibri" panose="020F0502020204030204" pitchFamily="34" charset="0"/>
              </a:rPr>
              <a:t>statistics</a:t>
            </a:r>
            <a:r>
              <a:rPr lang="en-US" sz="1100" dirty="0">
                <a:latin typeface="Calibri" panose="020F0502020204030204" pitchFamily="34" charset="0"/>
                <a:cs typeface="Calibri" panose="020F0502020204030204" pitchFamily="34" charset="0"/>
              </a:rPr>
              <a:t>. They are a way to measure and compare something you are interested in.</a:t>
            </a:r>
            <a:endParaRPr lang="en-AU" sz="1100" dirty="0">
              <a:latin typeface="Calibri" panose="020F0502020204030204" pitchFamily="34" charset="0"/>
              <a:cs typeface="Calibri" panose="020F0502020204030204" pitchFamily="34" charset="0"/>
            </a:endParaRPr>
          </a:p>
          <a:p>
            <a:r>
              <a:rPr lang="en-US" sz="1100" dirty="0">
                <a:latin typeface="Calibri" panose="020F0502020204030204" pitchFamily="34" charset="0"/>
                <a:cs typeface="Calibri" panose="020F0502020204030204" pitchFamily="34" charset="0"/>
              </a:rPr>
              <a:t>To explore statistics, we are going to work out the winners of 9 games of a fictional finals season in a Rugby League football competition. The teams are made up but the numbers are based on results. </a:t>
            </a:r>
            <a:r>
              <a:rPr lang="en-AU" sz="1100" dirty="0">
                <a:latin typeface="Calibri" panose="020F0502020204030204" pitchFamily="34" charset="0"/>
                <a:cs typeface="Calibri" panose="020F0502020204030204" pitchFamily="34" charset="0"/>
              </a:rPr>
              <a:t> You will be able to use these numbers to work out </a:t>
            </a:r>
            <a:r>
              <a:rPr lang="en-US" sz="1100" dirty="0">
                <a:latin typeface="Calibri" panose="020F0502020204030204" pitchFamily="34" charset="0"/>
                <a:cs typeface="Calibri" panose="020F0502020204030204" pitchFamily="34" charset="0"/>
              </a:rPr>
              <a:t>WHO WON IT?</a:t>
            </a:r>
            <a:endParaRPr lang="en-AU" sz="1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19787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Game 3. Have students work out Who Won It?</a:t>
            </a:r>
          </a:p>
          <a:p>
            <a:endParaRPr lang="en-AU" dirty="0"/>
          </a:p>
        </p:txBody>
      </p:sp>
    </p:spTree>
    <p:extLst>
      <p:ext uri="{BB962C8B-B14F-4D97-AF65-F5344CB8AC3E}">
        <p14:creationId xmlns:p14="http://schemas.microsoft.com/office/powerpoint/2010/main" val="1730928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Game 4. Have students work out Who Won It?</a:t>
            </a:r>
          </a:p>
          <a:p>
            <a:endParaRPr lang="en-AU" dirty="0"/>
          </a:p>
        </p:txBody>
      </p:sp>
    </p:spTree>
    <p:extLst>
      <p:ext uri="{BB962C8B-B14F-4D97-AF65-F5344CB8AC3E}">
        <p14:creationId xmlns:p14="http://schemas.microsoft.com/office/powerpoint/2010/main" val="959442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 following four slides show worked results to use as appropriate for your class.</a:t>
            </a:r>
          </a:p>
        </p:txBody>
      </p:sp>
    </p:spTree>
    <p:extLst>
      <p:ext uri="{BB962C8B-B14F-4D97-AF65-F5344CB8AC3E}">
        <p14:creationId xmlns:p14="http://schemas.microsoft.com/office/powerpoint/2010/main" val="3317859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defTabSz="473842">
              <a:defRPr/>
            </a:pPr>
            <a:r>
              <a:rPr lang="en-AU" sz="1100" dirty="0">
                <a:latin typeface="Calibri" panose="020F0502020204030204" pitchFamily="34" charset="0"/>
                <a:cs typeface="Calibri" panose="020F0502020204030204" pitchFamily="34" charset="0"/>
              </a:rPr>
              <a:t>Here are the results of Game 1. The rule that applies is highlighted in yellow and the winner has been circled in blue.</a:t>
            </a:r>
          </a:p>
        </p:txBody>
      </p:sp>
    </p:spTree>
    <p:extLst>
      <p:ext uri="{BB962C8B-B14F-4D97-AF65-F5344CB8AC3E}">
        <p14:creationId xmlns:p14="http://schemas.microsoft.com/office/powerpoint/2010/main" val="195059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a:defRPr/>
            </a:pPr>
            <a:r>
              <a:rPr lang="en-AU" sz="1100" dirty="0">
                <a:latin typeface="Calibri" panose="020F0502020204030204" pitchFamily="34" charset="0"/>
                <a:cs typeface="Calibri" panose="020F0502020204030204" pitchFamily="34" charset="0"/>
              </a:rPr>
              <a:t>Here are the results of Game 2. The rule that applies is highlighted in yellow and the winner has been circled in blue.</a:t>
            </a:r>
          </a:p>
          <a:p>
            <a:endParaRPr lang="en-AU" dirty="0"/>
          </a:p>
        </p:txBody>
      </p:sp>
    </p:spTree>
    <p:extLst>
      <p:ext uri="{BB962C8B-B14F-4D97-AF65-F5344CB8AC3E}">
        <p14:creationId xmlns:p14="http://schemas.microsoft.com/office/powerpoint/2010/main" val="1022890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a:defRPr/>
            </a:pPr>
            <a:r>
              <a:rPr lang="en-AU" sz="1100" dirty="0">
                <a:latin typeface="Calibri" panose="020F0502020204030204" pitchFamily="34" charset="0"/>
                <a:cs typeface="Calibri" panose="020F0502020204030204" pitchFamily="34" charset="0"/>
              </a:rPr>
              <a:t>Here are the results of Game 3. The rule that applies is highlighted in yellow and the winner has been circled in blue. </a:t>
            </a:r>
          </a:p>
          <a:p>
            <a:endParaRPr lang="en-AU" dirty="0"/>
          </a:p>
        </p:txBody>
      </p:sp>
    </p:spTree>
    <p:extLst>
      <p:ext uri="{BB962C8B-B14F-4D97-AF65-F5344CB8AC3E}">
        <p14:creationId xmlns:p14="http://schemas.microsoft.com/office/powerpoint/2010/main" val="956640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a:defRPr/>
            </a:pPr>
            <a:r>
              <a:rPr lang="en-AU" sz="1100" dirty="0">
                <a:latin typeface="Calibri" panose="020F0502020204030204" pitchFamily="34" charset="0"/>
                <a:cs typeface="Calibri" panose="020F0502020204030204" pitchFamily="34" charset="0"/>
              </a:rPr>
              <a:t>Here are the results of Game 4. The rule that applies is highlighted in yellow and the winner has been circled in blue. </a:t>
            </a:r>
          </a:p>
          <a:p>
            <a:endParaRPr lang="en-AU" dirty="0"/>
          </a:p>
        </p:txBody>
      </p:sp>
    </p:spTree>
    <p:extLst>
      <p:ext uri="{BB962C8B-B14F-4D97-AF65-F5344CB8AC3E}">
        <p14:creationId xmlns:p14="http://schemas.microsoft.com/office/powerpoint/2010/main" val="1200646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the finals system used for the end-of-season playoffs after the first week of play. Two teams have been eliminated, four teams progress to the semi-finals (week 2), and two teams automatically progress to the Preliminary Finals (week 3).</a:t>
            </a:r>
          </a:p>
          <a:p>
            <a:r>
              <a:rPr lang="en-AU" sz="1100" dirty="0">
                <a:latin typeface="Calibri" panose="020F0502020204030204" pitchFamily="34" charset="0"/>
                <a:cs typeface="Calibri" panose="020F0502020204030204" pitchFamily="34" charset="0"/>
              </a:rPr>
              <a:t>Students are one step closer to finding out ‘Who Won It?’.</a:t>
            </a:r>
          </a:p>
        </p:txBody>
      </p:sp>
    </p:spTree>
    <p:extLst>
      <p:ext uri="{BB962C8B-B14F-4D97-AF65-F5344CB8AC3E}">
        <p14:creationId xmlns:p14="http://schemas.microsoft.com/office/powerpoint/2010/main" val="754745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There are two semi-finals in the second week of the finals competition. </a:t>
            </a:r>
          </a:p>
          <a:p>
            <a:r>
              <a:rPr lang="en-AU" sz="1100" dirty="0">
                <a:latin typeface="Calibri" panose="020F0502020204030204" pitchFamily="34" charset="0"/>
                <a:cs typeface="Calibri" panose="020F0502020204030204" pitchFamily="34" charset="0"/>
              </a:rPr>
              <a:t>Students can work individually, in pairs or in groups to work out who won the game. </a:t>
            </a:r>
          </a:p>
          <a:p>
            <a:r>
              <a:rPr lang="en-AU" sz="1100" dirty="0">
                <a:latin typeface="Calibri" panose="020F0502020204030204" pitchFamily="34" charset="0"/>
                <a:cs typeface="Calibri" panose="020F0502020204030204" pitchFamily="34" charset="0"/>
              </a:rPr>
              <a:t>Depending on your class you can ask your students to share who won it after each game/slide or following the four games. Slides are provided with results and worked examples.</a:t>
            </a:r>
          </a:p>
        </p:txBody>
      </p:sp>
    </p:spTree>
    <p:extLst>
      <p:ext uri="{BB962C8B-B14F-4D97-AF65-F5344CB8AC3E}">
        <p14:creationId xmlns:p14="http://schemas.microsoft.com/office/powerpoint/2010/main" val="28089520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semi-final 1. Have students work out Who Won It?</a:t>
            </a:r>
          </a:p>
        </p:txBody>
      </p:sp>
    </p:spTree>
    <p:extLst>
      <p:ext uri="{BB962C8B-B14F-4D97-AF65-F5344CB8AC3E}">
        <p14:creationId xmlns:p14="http://schemas.microsoft.com/office/powerpoint/2010/main" val="195059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This activity follows the </a:t>
            </a:r>
            <a:r>
              <a:rPr lang="en-AU" sz="1100" b="1" dirty="0">
                <a:latin typeface="Calibri" panose="020F0502020204030204" pitchFamily="34" charset="0"/>
                <a:cs typeface="Calibri" panose="020F0502020204030204" pitchFamily="34" charset="0"/>
              </a:rPr>
              <a:t>Finals Season</a:t>
            </a:r>
            <a:r>
              <a:rPr lang="en-AU" sz="1100" dirty="0">
                <a:latin typeface="Calibri" panose="020F0502020204030204" pitchFamily="34" charset="0"/>
                <a:cs typeface="Calibri" panose="020F0502020204030204" pitchFamily="34" charset="0"/>
              </a:rPr>
              <a:t> of a fictional Rugby League football championship. This league has a total of 16 teams that after 23 rounds of regular competition are ranked from 1 to 16 on a seasonal ladder. Only the top 8 teams on the ladder make it into the Finals Season. These 8 teams are called the </a:t>
            </a:r>
            <a:r>
              <a:rPr lang="en-AU" sz="1100" b="1" dirty="0">
                <a:latin typeface="Calibri" panose="020F0502020204030204" pitchFamily="34" charset="0"/>
                <a:cs typeface="Calibri" panose="020F0502020204030204" pitchFamily="34" charset="0"/>
              </a:rPr>
              <a:t>Final Eight</a:t>
            </a:r>
            <a:r>
              <a:rPr lang="en-AU" sz="1100" dirty="0">
                <a:latin typeface="Calibri" panose="020F0502020204030204" pitchFamily="34" charset="0"/>
                <a:cs typeface="Calibri" panose="020F0502020204030204" pitchFamily="34" charset="0"/>
              </a:rPr>
              <a:t> and will play one another until there is only one team left - the </a:t>
            </a:r>
            <a:r>
              <a:rPr lang="en-AU" sz="1100" b="1" dirty="0">
                <a:latin typeface="Calibri" panose="020F0502020204030204" pitchFamily="34" charset="0"/>
                <a:cs typeface="Calibri" panose="020F0502020204030204" pitchFamily="34" charset="0"/>
              </a:rPr>
              <a:t>Championship</a:t>
            </a:r>
            <a:r>
              <a:rPr lang="en-AU" sz="1100" dirty="0">
                <a:latin typeface="Calibri" panose="020F0502020204030204" pitchFamily="34" charset="0"/>
                <a:cs typeface="Calibri" panose="020F0502020204030204" pitchFamily="34" charset="0"/>
              </a:rPr>
              <a:t> </a:t>
            </a:r>
            <a:r>
              <a:rPr lang="en-AU" sz="1100" b="1" dirty="0">
                <a:latin typeface="Calibri" panose="020F0502020204030204" pitchFamily="34" charset="0"/>
                <a:cs typeface="Calibri" panose="020F0502020204030204" pitchFamily="34" charset="0"/>
              </a:rPr>
              <a:t>Winners</a:t>
            </a:r>
            <a:r>
              <a:rPr lang="en-AU" sz="1100"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9746427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semi-final 2. Have students work out Who Won It?</a:t>
            </a:r>
          </a:p>
          <a:p>
            <a:endParaRPr lang="en-AU" dirty="0"/>
          </a:p>
        </p:txBody>
      </p:sp>
    </p:spTree>
    <p:extLst>
      <p:ext uri="{BB962C8B-B14F-4D97-AF65-F5344CB8AC3E}">
        <p14:creationId xmlns:p14="http://schemas.microsoft.com/office/powerpoint/2010/main" val="10228908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 following two slides show worked results to use as appropriate for your class.</a:t>
            </a:r>
          </a:p>
        </p:txBody>
      </p:sp>
    </p:spTree>
    <p:extLst>
      <p:ext uri="{BB962C8B-B14F-4D97-AF65-F5344CB8AC3E}">
        <p14:creationId xmlns:p14="http://schemas.microsoft.com/office/powerpoint/2010/main" val="33178591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defTabSz="473842">
              <a:defRPr/>
            </a:pPr>
            <a:r>
              <a:rPr lang="en-AU" sz="1100" dirty="0">
                <a:latin typeface="Calibri" panose="020F0502020204030204" pitchFamily="34" charset="0"/>
                <a:cs typeface="Calibri" panose="020F0502020204030204" pitchFamily="34" charset="0"/>
              </a:rPr>
              <a:t>Here are the results of semi-final 1. The rule that applies is highlighted in yellow and the winner has been circled in blue.</a:t>
            </a:r>
          </a:p>
        </p:txBody>
      </p:sp>
    </p:spTree>
    <p:extLst>
      <p:ext uri="{BB962C8B-B14F-4D97-AF65-F5344CB8AC3E}">
        <p14:creationId xmlns:p14="http://schemas.microsoft.com/office/powerpoint/2010/main" val="195059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defTabSz="473842">
              <a:defRPr/>
            </a:pPr>
            <a:r>
              <a:rPr lang="en-AU" sz="1100" dirty="0">
                <a:latin typeface="Calibri" panose="020F0502020204030204" pitchFamily="34" charset="0"/>
                <a:cs typeface="Calibri" panose="020F0502020204030204" pitchFamily="34" charset="0"/>
              </a:rPr>
              <a:t>Here are the results of semi-final 2. The rule that applies is highlighted in yellow and the winner has been circled in blue.</a:t>
            </a:r>
          </a:p>
          <a:p>
            <a:endParaRPr lang="en-AU" dirty="0"/>
          </a:p>
        </p:txBody>
      </p:sp>
    </p:spTree>
    <p:extLst>
      <p:ext uri="{BB962C8B-B14F-4D97-AF65-F5344CB8AC3E}">
        <p14:creationId xmlns:p14="http://schemas.microsoft.com/office/powerpoint/2010/main" val="10228908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the finals system used for the end-of-season playoffs after the second week of play. Two teams more have been eliminated, two teams progress to the preliminary finals and play the two teams automatically through to the Preliminary Finals (after week 1).</a:t>
            </a:r>
          </a:p>
          <a:p>
            <a:r>
              <a:rPr lang="en-AU" sz="1100" dirty="0">
                <a:latin typeface="Calibri" panose="020F0502020204030204" pitchFamily="34" charset="0"/>
                <a:cs typeface="Calibri" panose="020F0502020204030204" pitchFamily="34" charset="0"/>
              </a:rPr>
              <a:t>Students are one step closer to finding out ‘Who Won It?’.</a:t>
            </a:r>
          </a:p>
        </p:txBody>
      </p:sp>
    </p:spTree>
    <p:extLst>
      <p:ext uri="{BB962C8B-B14F-4D97-AF65-F5344CB8AC3E}">
        <p14:creationId xmlns:p14="http://schemas.microsoft.com/office/powerpoint/2010/main" val="7547454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There are two preliminary in the third week of the finals competition. </a:t>
            </a:r>
          </a:p>
          <a:p>
            <a:r>
              <a:rPr lang="en-AU" sz="1100" dirty="0">
                <a:latin typeface="Calibri" panose="020F0502020204030204" pitchFamily="34" charset="0"/>
                <a:cs typeface="Calibri" panose="020F0502020204030204" pitchFamily="34" charset="0"/>
              </a:rPr>
              <a:t>Students can work individually, in pairs or in groups to work out who won the game. </a:t>
            </a:r>
          </a:p>
          <a:p>
            <a:r>
              <a:rPr lang="en-AU" sz="1100" dirty="0">
                <a:latin typeface="Calibri" panose="020F0502020204030204" pitchFamily="34" charset="0"/>
                <a:cs typeface="Calibri" panose="020F0502020204030204" pitchFamily="34" charset="0"/>
              </a:rPr>
              <a:t>Depending on your class you can ask your students to share who won it after each game/slide or following the four games. Slides are provided with results and worked examples.</a:t>
            </a:r>
          </a:p>
        </p:txBody>
      </p:sp>
    </p:spTree>
    <p:extLst>
      <p:ext uri="{BB962C8B-B14F-4D97-AF65-F5344CB8AC3E}">
        <p14:creationId xmlns:p14="http://schemas.microsoft.com/office/powerpoint/2010/main" val="28089520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preliminary final 1. Have students work out Who Won It?</a:t>
            </a:r>
          </a:p>
        </p:txBody>
      </p:sp>
    </p:spTree>
    <p:extLst>
      <p:ext uri="{BB962C8B-B14F-4D97-AF65-F5344CB8AC3E}">
        <p14:creationId xmlns:p14="http://schemas.microsoft.com/office/powerpoint/2010/main" val="1950594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preliminary final 2. Have students work out Who Won It?</a:t>
            </a:r>
          </a:p>
          <a:p>
            <a:endParaRPr lang="en-AU" dirty="0"/>
          </a:p>
        </p:txBody>
      </p:sp>
    </p:spTree>
    <p:extLst>
      <p:ext uri="{BB962C8B-B14F-4D97-AF65-F5344CB8AC3E}">
        <p14:creationId xmlns:p14="http://schemas.microsoft.com/office/powerpoint/2010/main" val="10228908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 following two slides show worked results to use as appropriate for your class.</a:t>
            </a:r>
          </a:p>
        </p:txBody>
      </p:sp>
    </p:spTree>
    <p:extLst>
      <p:ext uri="{BB962C8B-B14F-4D97-AF65-F5344CB8AC3E}">
        <p14:creationId xmlns:p14="http://schemas.microsoft.com/office/powerpoint/2010/main" val="33178591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defTabSz="473842">
              <a:defRPr/>
            </a:pPr>
            <a:r>
              <a:rPr lang="en-AU" sz="1200" dirty="0">
                <a:latin typeface="Calibri" panose="020F0502020204030204" pitchFamily="34" charset="0"/>
                <a:cs typeface="Calibri" panose="020F0502020204030204" pitchFamily="34" charset="0"/>
              </a:rPr>
              <a:t>Here are the results of preliminary final 1. The rule that applies is highlighted in yellow and the winner has been circled in blue.</a:t>
            </a:r>
          </a:p>
          <a:p>
            <a:endParaRPr lang="en-AU"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5059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 </a:t>
            </a:r>
            <a:r>
              <a:rPr lang="en-AU" sz="1100" b="1" dirty="0">
                <a:latin typeface="Calibri" panose="020F0502020204030204" pitchFamily="34" charset="0"/>
                <a:cs typeface="Calibri" panose="020F0502020204030204" pitchFamily="34" charset="0"/>
              </a:rPr>
              <a:t>Finals Season</a:t>
            </a:r>
            <a:r>
              <a:rPr lang="en-AU" sz="1100" dirty="0">
                <a:latin typeface="Calibri" panose="020F0502020204030204" pitchFamily="34" charset="0"/>
                <a:cs typeface="Calibri" panose="020F0502020204030204" pitchFamily="34" charset="0"/>
              </a:rPr>
              <a:t> runs over 4 fictitious weeks and there are 9 games in total. All Final Eight teams play in the first week. After the first week, 2 teams are eliminated. In Weeks 2 and 3 there are 4 more teams eliminated. Week 4 is the Grand Final in which the last 2 teams play against one another for the championship.</a:t>
            </a:r>
          </a:p>
          <a:p>
            <a:endParaRPr lang="en-AU" sz="1100" dirty="0">
              <a:latin typeface="Calibri" panose="020F0502020204030204" pitchFamily="34" charset="0"/>
              <a:cs typeface="Calibri" panose="020F0502020204030204" pitchFamily="34" charset="0"/>
            </a:endParaRPr>
          </a:p>
          <a:p>
            <a:r>
              <a:rPr lang="en-AU" sz="1100" dirty="0">
                <a:latin typeface="Calibri" panose="020F0502020204030204" pitchFamily="34" charset="0"/>
                <a:cs typeface="Calibri" panose="020F0502020204030204" pitchFamily="34" charset="0"/>
              </a:rPr>
              <a:t>So how can we tell who will win each game?</a:t>
            </a:r>
          </a:p>
          <a:p>
            <a:r>
              <a:rPr lang="en-AU" sz="1100" dirty="0">
                <a:latin typeface="Calibri" panose="020F0502020204030204" pitchFamily="34" charset="0"/>
                <a:cs typeface="Calibri" panose="020F0502020204030204" pitchFamily="34" charset="0"/>
              </a:rPr>
              <a:t>We are going to use six rules that have been created using statistics to  ‘play’ a fictitious final season in Rugby League football. </a:t>
            </a:r>
          </a:p>
          <a:p>
            <a:endParaRPr lang="en-AU" sz="1100" dirty="0">
              <a:latin typeface="Calibri" panose="020F0502020204030204" pitchFamily="34" charset="0"/>
              <a:cs typeface="Calibri" panose="020F0502020204030204" pitchFamily="34" charset="0"/>
            </a:endParaRPr>
          </a:p>
          <a:p>
            <a:pPr defTabSz="473842">
              <a:defRPr/>
            </a:pPr>
            <a:r>
              <a:rPr lang="en-AU" sz="1100" dirty="0">
                <a:latin typeface="Calibri" panose="020F0502020204030204" pitchFamily="34" charset="0"/>
                <a:cs typeface="Calibri" panose="020F0502020204030204" pitchFamily="34" charset="0"/>
              </a:rPr>
              <a:t>So how do we do it?</a:t>
            </a:r>
          </a:p>
          <a:p>
            <a:pPr defTabSz="473842">
              <a:defRPr/>
            </a:pPr>
            <a:r>
              <a:rPr lang="en-AU" sz="1100" dirty="0">
                <a:latin typeface="Calibri" panose="020F0502020204030204" pitchFamily="34" charset="0"/>
                <a:cs typeface="Calibri" panose="020F0502020204030204" pitchFamily="34" charset="0"/>
              </a:rPr>
              <a:t>We want to find statistics that are so reliable we can apply them over the entire season - both regular matches and finals. Let’s look at one of these rules in detail: the line breaks rule.</a:t>
            </a:r>
          </a:p>
        </p:txBody>
      </p:sp>
    </p:spTree>
    <p:extLst>
      <p:ext uri="{BB962C8B-B14F-4D97-AF65-F5344CB8AC3E}">
        <p14:creationId xmlns:p14="http://schemas.microsoft.com/office/powerpoint/2010/main" val="21204554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defTabSz="473842">
              <a:defRPr/>
            </a:pPr>
            <a:r>
              <a:rPr lang="en-AU" sz="1100" dirty="0">
                <a:latin typeface="Calibri" panose="020F0502020204030204" pitchFamily="34" charset="0"/>
                <a:cs typeface="Calibri" panose="020F0502020204030204" pitchFamily="34" charset="0"/>
              </a:rPr>
              <a:t>Here are the results of preliminary final 2. The rule that applies is highlighted in yellow and the winner has been circled in blue.</a:t>
            </a:r>
          </a:p>
          <a:p>
            <a:endParaRPr lang="en-AU" dirty="0"/>
          </a:p>
        </p:txBody>
      </p:sp>
    </p:spTree>
    <p:extLst>
      <p:ext uri="{BB962C8B-B14F-4D97-AF65-F5344CB8AC3E}">
        <p14:creationId xmlns:p14="http://schemas.microsoft.com/office/powerpoint/2010/main" val="10228908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the finals system used for the end-of-season playoffs after the first third of play. Two teams have been eliminated, and two teams are in to the Grand Final.</a:t>
            </a:r>
          </a:p>
          <a:p>
            <a:r>
              <a:rPr lang="en-AU" sz="1100" dirty="0">
                <a:latin typeface="Calibri" panose="020F0502020204030204" pitchFamily="34" charset="0"/>
                <a:cs typeface="Calibri" panose="020F0502020204030204" pitchFamily="34" charset="0"/>
              </a:rPr>
              <a:t>Students are one step closer to finding out ‘Who Won It?’.</a:t>
            </a:r>
          </a:p>
        </p:txBody>
      </p:sp>
    </p:spTree>
    <p:extLst>
      <p:ext uri="{BB962C8B-B14F-4D97-AF65-F5344CB8AC3E}">
        <p14:creationId xmlns:p14="http://schemas.microsoft.com/office/powerpoint/2010/main" val="7547454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There is one grand final in the fourth week of the finals competition. </a:t>
            </a:r>
          </a:p>
          <a:p>
            <a:r>
              <a:rPr lang="en-AU" sz="1100" dirty="0">
                <a:latin typeface="Calibri" panose="020F0502020204030204" pitchFamily="34" charset="0"/>
                <a:cs typeface="Calibri" panose="020F0502020204030204" pitchFamily="34" charset="0"/>
              </a:rPr>
              <a:t>Students can work individually, in pairs or in groups to work out who won the game. </a:t>
            </a:r>
          </a:p>
          <a:p>
            <a:r>
              <a:rPr lang="en-AU" sz="1100" dirty="0">
                <a:latin typeface="Calibri" panose="020F0502020204030204" pitchFamily="34" charset="0"/>
                <a:cs typeface="Calibri" panose="020F0502020204030204" pitchFamily="34" charset="0"/>
              </a:rPr>
              <a:t>Depending on your class you can ask your students to share who won it after each game/slide or following the four games. Slides are provided with results and worked examples.</a:t>
            </a:r>
          </a:p>
        </p:txBody>
      </p:sp>
    </p:spTree>
    <p:extLst>
      <p:ext uri="{BB962C8B-B14F-4D97-AF65-F5344CB8AC3E}">
        <p14:creationId xmlns:p14="http://schemas.microsoft.com/office/powerpoint/2010/main" val="28089520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the Grand Final. Have students work out Who Won It?</a:t>
            </a:r>
          </a:p>
        </p:txBody>
      </p:sp>
    </p:spTree>
    <p:extLst>
      <p:ext uri="{BB962C8B-B14F-4D97-AF65-F5344CB8AC3E}">
        <p14:creationId xmlns:p14="http://schemas.microsoft.com/office/powerpoint/2010/main" val="1950594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 following two slides show worked results to use as appropriate for your class.</a:t>
            </a:r>
          </a:p>
        </p:txBody>
      </p:sp>
    </p:spTree>
    <p:extLst>
      <p:ext uri="{BB962C8B-B14F-4D97-AF65-F5344CB8AC3E}">
        <p14:creationId xmlns:p14="http://schemas.microsoft.com/office/powerpoint/2010/main" val="33178591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defTabSz="473842">
              <a:defRPr/>
            </a:pPr>
            <a:r>
              <a:rPr lang="en-AU" sz="1100" dirty="0">
                <a:latin typeface="Calibri" panose="020F0502020204030204" pitchFamily="34" charset="0"/>
                <a:cs typeface="Calibri" panose="020F0502020204030204" pitchFamily="34" charset="0"/>
              </a:rPr>
              <a:t>Here are the results of the Grand Final. The rule that applies is highlighted in yellow and the winner has been circled in blue. The Chihuahuas are the winners!</a:t>
            </a:r>
          </a:p>
        </p:txBody>
      </p:sp>
    </p:spTree>
    <p:extLst>
      <p:ext uri="{BB962C8B-B14F-4D97-AF65-F5344CB8AC3E}">
        <p14:creationId xmlns:p14="http://schemas.microsoft.com/office/powerpoint/2010/main" val="1950594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the finals system …</a:t>
            </a:r>
          </a:p>
          <a:p>
            <a:r>
              <a:rPr lang="en-AU" sz="1100" dirty="0">
                <a:latin typeface="Calibri" panose="020F0502020204030204" pitchFamily="34" charset="0"/>
                <a:cs typeface="Calibri" panose="020F0502020204030204" pitchFamily="34" charset="0"/>
              </a:rPr>
              <a:t>Students should now know that the Chihuahuas </a:t>
            </a:r>
            <a:r>
              <a:rPr lang="en-AU" sz="1100" dirty="0" smtClean="0">
                <a:latin typeface="Calibri" panose="020F0502020204030204" pitchFamily="34" charset="0"/>
                <a:cs typeface="Calibri" panose="020F0502020204030204" pitchFamily="34" charset="0"/>
              </a:rPr>
              <a:t>won </a:t>
            </a:r>
            <a:r>
              <a:rPr lang="en-AU" sz="1100" dirty="0">
                <a:latin typeface="Calibri" panose="020F0502020204030204" pitchFamily="34" charset="0"/>
                <a:cs typeface="Calibri" panose="020F0502020204030204" pitchFamily="34" charset="0"/>
              </a:rPr>
              <a:t>it!</a:t>
            </a:r>
          </a:p>
        </p:txBody>
      </p:sp>
    </p:spTree>
    <p:extLst>
      <p:ext uri="{BB962C8B-B14F-4D97-AF65-F5344CB8AC3E}">
        <p14:creationId xmlns:p14="http://schemas.microsoft.com/office/powerpoint/2010/main" val="754745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US" sz="1100" dirty="0">
                <a:latin typeface="Calibri" panose="020F0502020204030204" pitchFamily="34" charset="0"/>
                <a:cs typeface="Calibri" panose="020F0502020204030204" pitchFamily="34" charset="0"/>
              </a:rPr>
              <a:t>For any game in the season, </a:t>
            </a:r>
            <a:r>
              <a:rPr lang="en-AU" sz="1100" dirty="0">
                <a:latin typeface="Calibri" panose="020F0502020204030204" pitchFamily="34" charset="0"/>
                <a:cs typeface="Calibri" panose="020F0502020204030204" pitchFamily="34" charset="0"/>
              </a:rPr>
              <a:t>we can add up all the line breaks made by a team. The total number of line breaks per team and per game is a Line Breaks Statistic. </a:t>
            </a:r>
            <a:r>
              <a:rPr lang="en-US" sz="1100" dirty="0">
                <a:latin typeface="Calibri" panose="020F0502020204030204" pitchFamily="34" charset="0"/>
                <a:cs typeface="Calibri" panose="020F0502020204030204" pitchFamily="34" charset="0"/>
              </a:rPr>
              <a:t>Generally, the higher the number of line breaks the better the team. </a:t>
            </a:r>
          </a:p>
          <a:p>
            <a:endParaRPr lang="en-US" sz="1100" dirty="0">
              <a:latin typeface="Calibri" panose="020F0502020204030204" pitchFamily="34" charset="0"/>
              <a:cs typeface="Calibri" panose="020F0502020204030204" pitchFamily="34" charset="0"/>
            </a:endParaRPr>
          </a:p>
          <a:p>
            <a:r>
              <a:rPr lang="en-US" sz="1100" dirty="0">
                <a:latin typeface="Calibri" panose="020F0502020204030204" pitchFamily="34" charset="0"/>
                <a:cs typeface="Calibri" panose="020F0502020204030204" pitchFamily="34" charset="0"/>
              </a:rPr>
              <a:t>However, across the season the team with the highest number of line breaks was not always the winner. This is because in each game the true measure of victory is the difference between the abilities of teams. So the </a:t>
            </a:r>
            <a:r>
              <a:rPr lang="en-US" sz="1100" u="sng" dirty="0">
                <a:latin typeface="Calibri" panose="020F0502020204030204" pitchFamily="34" charset="0"/>
                <a:cs typeface="Calibri" panose="020F0502020204030204" pitchFamily="34" charset="0"/>
              </a:rPr>
              <a:t>difference between the number of line breaks per team</a:t>
            </a:r>
            <a:r>
              <a:rPr lang="en-US" sz="1100" dirty="0">
                <a:latin typeface="Calibri" panose="020F0502020204030204" pitchFamily="34" charset="0"/>
                <a:cs typeface="Calibri" panose="020F0502020204030204" pitchFamily="34" charset="0"/>
              </a:rPr>
              <a:t> is more important than the total number of line breaks of any one team.</a:t>
            </a:r>
            <a:endParaRPr lang="en-AU" sz="1100" dirty="0">
              <a:latin typeface="Calibri" panose="020F0502020204030204" pitchFamily="34" charset="0"/>
              <a:cs typeface="Calibri" panose="020F0502020204030204" pitchFamily="34" charset="0"/>
            </a:endParaRPr>
          </a:p>
          <a:p>
            <a:endParaRPr lang="en-US" sz="1100" dirty="0">
              <a:latin typeface="Calibri" panose="020F0502020204030204" pitchFamily="34" charset="0"/>
              <a:cs typeface="Calibri" panose="020F0502020204030204" pitchFamily="34" charset="0"/>
            </a:endParaRPr>
          </a:p>
          <a:p>
            <a:pPr algn="l" defTabSz="473842">
              <a:defRPr/>
            </a:pPr>
            <a:r>
              <a:rPr lang="en-US" sz="1100" dirty="0">
                <a:latin typeface="Calibri" panose="020F0502020204030204" pitchFamily="34" charset="0"/>
                <a:cs typeface="Calibri" panose="020F0502020204030204" pitchFamily="34" charset="0"/>
              </a:rPr>
              <a:t>This statistic becomes useful when we look at teams that won where they had more than a certain number of line breaks over their opposition.</a:t>
            </a:r>
            <a:endParaRPr lang="en-AU" sz="1100" dirty="0">
              <a:latin typeface="Calibri" panose="020F0502020204030204" pitchFamily="34" charset="0"/>
              <a:cs typeface="Calibri" panose="020F0502020204030204" pitchFamily="34" charset="0"/>
            </a:endParaRPr>
          </a:p>
          <a:p>
            <a:endParaRPr lang="en-US" sz="1100" dirty="0">
              <a:latin typeface="Calibri" panose="020F0502020204030204" pitchFamily="34" charset="0"/>
              <a:cs typeface="Calibri" panose="020F0502020204030204" pitchFamily="34" charset="0"/>
            </a:endParaRPr>
          </a:p>
          <a:p>
            <a:r>
              <a:rPr lang="en-US" sz="1100" dirty="0">
                <a:latin typeface="Calibri" panose="020F0502020204030204" pitchFamily="34" charset="0"/>
                <a:cs typeface="Calibri" panose="020F0502020204030204" pitchFamily="34" charset="0"/>
              </a:rPr>
              <a:t>We have found a valuable statistic. In all 40 games, teams that had 4 or more line breaks over their opposition </a:t>
            </a:r>
            <a:r>
              <a:rPr lang="en-US" sz="1100" u="sng" dirty="0">
                <a:latin typeface="Calibri" panose="020F0502020204030204" pitchFamily="34" charset="0"/>
                <a:cs typeface="Calibri" panose="020F0502020204030204" pitchFamily="34" charset="0"/>
              </a:rPr>
              <a:t>always won that game</a:t>
            </a:r>
            <a:r>
              <a:rPr lang="en-US" sz="1100" dirty="0">
                <a:latin typeface="Calibri" panose="020F0502020204030204" pitchFamily="34" charset="0"/>
                <a:cs typeface="Calibri" panose="020F0502020204030204" pitchFamily="34" charset="0"/>
              </a:rPr>
              <a:t>. </a:t>
            </a:r>
            <a:endParaRPr lang="en-AU" sz="1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25245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Like the Line Breaks rule, there are other rules we can use to find out the winner of our fictitious Finals Season. </a:t>
            </a:r>
          </a:p>
          <a:p>
            <a:r>
              <a:rPr lang="en-AU" sz="1100" dirty="0">
                <a:latin typeface="Calibri" panose="020F0502020204030204" pitchFamily="34" charset="0"/>
                <a:cs typeface="Calibri" panose="020F0502020204030204" pitchFamily="34" charset="0"/>
              </a:rPr>
              <a:t>Briefly go over each rule. The </a:t>
            </a:r>
            <a:r>
              <a:rPr lang="en-AU" sz="1100" dirty="0" err="1">
                <a:latin typeface="Calibri" panose="020F0502020204030204" pitchFamily="34" charset="0"/>
                <a:cs typeface="Calibri" panose="020F0502020204030204" pitchFamily="34" charset="0"/>
              </a:rPr>
              <a:t>Spitzes</a:t>
            </a:r>
            <a:r>
              <a:rPr lang="en-AU" sz="1100" dirty="0">
                <a:latin typeface="Calibri" panose="020F0502020204030204" pitchFamily="34" charset="0"/>
                <a:cs typeface="Calibri" panose="020F0502020204030204" pitchFamily="34" charset="0"/>
              </a:rPr>
              <a:t>  Rule may be tricky for some students to understand.</a:t>
            </a:r>
          </a:p>
          <a:p>
            <a:r>
              <a:rPr lang="en-AU" sz="1100" dirty="0">
                <a:latin typeface="Calibri" panose="020F0502020204030204" pitchFamily="34" charset="0"/>
                <a:cs typeface="Calibri" panose="020F0502020204030204" pitchFamily="34" charset="0"/>
              </a:rPr>
              <a:t>If required for your class, there are explanations of each rule and an explanation of </a:t>
            </a:r>
            <a:r>
              <a:rPr lang="en-AU" sz="1100" dirty="0">
                <a:solidFill>
                  <a:schemeClr val="tx1"/>
                </a:solidFill>
                <a:latin typeface="Calibri" panose="020F0502020204030204" pitchFamily="34" charset="0"/>
                <a:cs typeface="Calibri" panose="020F0502020204030204" pitchFamily="34" charset="0"/>
              </a:rPr>
              <a:t>key terms in the Statistical Rules and Glossary document</a:t>
            </a:r>
            <a:r>
              <a:rPr lang="en-AU" sz="1100" dirty="0">
                <a:latin typeface="Calibri" panose="020F0502020204030204" pitchFamily="34" charset="0"/>
                <a:cs typeface="Calibri" panose="020F0502020204030204" pitchFamily="34" charset="0"/>
              </a:rPr>
              <a:t>. </a:t>
            </a:r>
          </a:p>
          <a:p>
            <a:endParaRPr lang="en-AU" sz="1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86022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So, how do we do it? Here is a worked example demonstrating how you apply the each of the rules to find the winner of the match. </a:t>
            </a:r>
          </a:p>
          <a:p>
            <a:endParaRPr lang="en-AU" sz="1100" dirty="0">
              <a:latin typeface="Calibri" panose="020F0502020204030204" pitchFamily="34" charset="0"/>
              <a:cs typeface="Calibri" panose="020F0502020204030204" pitchFamily="34" charset="0"/>
            </a:endParaRPr>
          </a:p>
          <a:p>
            <a:r>
              <a:rPr lang="en-AU" sz="1100" dirty="0">
                <a:latin typeface="Calibri" panose="020F0502020204030204" pitchFamily="34" charset="0"/>
                <a:cs typeface="Calibri" panose="020F0502020204030204" pitchFamily="34" charset="0"/>
              </a:rPr>
              <a:t>To work out if Line Breaks rule applies, work out 6 minus 3.  Because the difference is less than 4 the Line Breaks rule does not apply.</a:t>
            </a:r>
          </a:p>
          <a:p>
            <a:r>
              <a:rPr lang="en-AU" sz="1100" dirty="0">
                <a:latin typeface="Calibri" panose="020F0502020204030204" pitchFamily="34" charset="0"/>
                <a:cs typeface="Calibri" panose="020F0502020204030204" pitchFamily="34" charset="0"/>
              </a:rPr>
              <a:t>To work out if the Tackle Breaks rule applies, work out 20 minus 15. Because the difference is less than 11, the Tackles Breaks rule does not apply.</a:t>
            </a:r>
          </a:p>
          <a:p>
            <a:r>
              <a:rPr lang="en-AU" sz="1100" dirty="0">
                <a:latin typeface="Calibri" panose="020F0502020204030204" pitchFamily="34" charset="0"/>
                <a:cs typeface="Calibri" panose="020F0502020204030204" pitchFamily="34" charset="0"/>
              </a:rPr>
              <a:t>To work out if the Dummy Half Runs rule applies, work out 11 minus 10 equals. Because the difference is less than 12, the Dummy Half Runs rule does not apply.</a:t>
            </a:r>
          </a:p>
          <a:p>
            <a:r>
              <a:rPr lang="en-AU" sz="1100" dirty="0">
                <a:latin typeface="Calibri" panose="020F0502020204030204" pitchFamily="34" charset="0"/>
                <a:cs typeface="Calibri" panose="020F0502020204030204" pitchFamily="34" charset="0"/>
              </a:rPr>
              <a:t>To work out if the All Run Metres rule applies, work out 1248 minus 1146. Because the difference is less than 450, the All Run Metres rule does not apply.</a:t>
            </a:r>
          </a:p>
          <a:p>
            <a:r>
              <a:rPr lang="en-AU" sz="1100" dirty="0">
                <a:latin typeface="Calibri" panose="020F0502020204030204" pitchFamily="34" charset="0"/>
                <a:cs typeface="Calibri" panose="020F0502020204030204" pitchFamily="34" charset="0"/>
              </a:rPr>
              <a:t>To work out if the Field Goal Rule applies, work out 1 minus 0. Because the difference equals +1, the Field Goal Rule applies.</a:t>
            </a:r>
          </a:p>
          <a:p>
            <a:r>
              <a:rPr lang="en-AU" sz="1100" dirty="0">
                <a:latin typeface="Calibri" panose="020F0502020204030204" pitchFamily="34" charset="0"/>
                <a:cs typeface="Calibri" panose="020F0502020204030204" pitchFamily="34" charset="0"/>
              </a:rPr>
              <a:t>Because the Spitzes aren’t playing, we don’t have to work about the Spitzes rule. </a:t>
            </a:r>
          </a:p>
          <a:p>
            <a:r>
              <a:rPr lang="en-AU" sz="1100" dirty="0">
                <a:latin typeface="Calibri" panose="020F0502020204030204" pitchFamily="34" charset="0"/>
                <a:cs typeface="Calibri" panose="020F0502020204030204" pitchFamily="34" charset="0"/>
              </a:rPr>
              <a:t>This means we can prove using statistics that the Hounds won the match.</a:t>
            </a:r>
          </a:p>
        </p:txBody>
      </p:sp>
    </p:spTree>
    <p:extLst>
      <p:ext uri="{BB962C8B-B14F-4D97-AF65-F5344CB8AC3E}">
        <p14:creationId xmlns:p14="http://schemas.microsoft.com/office/powerpoint/2010/main" val="593048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There are 4 games in the first week of the finals competition, two qualifying and two elimination finals. </a:t>
            </a:r>
          </a:p>
          <a:p>
            <a:r>
              <a:rPr lang="en-AU" sz="1100" dirty="0">
                <a:latin typeface="Calibri" panose="020F0502020204030204" pitchFamily="34" charset="0"/>
                <a:cs typeface="Calibri" panose="020F0502020204030204" pitchFamily="34" charset="0"/>
              </a:rPr>
              <a:t>Students can work individually, in pairs or in groups to work out who won the game. </a:t>
            </a:r>
          </a:p>
          <a:p>
            <a:r>
              <a:rPr lang="en-AU" sz="1100" dirty="0">
                <a:latin typeface="Calibri" panose="020F0502020204030204" pitchFamily="34" charset="0"/>
                <a:cs typeface="Calibri" panose="020F0502020204030204" pitchFamily="34" charset="0"/>
              </a:rPr>
              <a:t>Depending on your class you can ask your students to share who won it after each game/slide or following the four games. Slides are provided with results and worked examples.</a:t>
            </a:r>
          </a:p>
        </p:txBody>
      </p:sp>
    </p:spTree>
    <p:extLst>
      <p:ext uri="{BB962C8B-B14F-4D97-AF65-F5344CB8AC3E}">
        <p14:creationId xmlns:p14="http://schemas.microsoft.com/office/powerpoint/2010/main" val="2808952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Game 1. Have students work out Who Won It?</a:t>
            </a:r>
          </a:p>
          <a:p>
            <a:endParaRPr lang="en-AU" dirty="0"/>
          </a:p>
        </p:txBody>
      </p:sp>
    </p:spTree>
    <p:extLst>
      <p:ext uri="{BB962C8B-B14F-4D97-AF65-F5344CB8AC3E}">
        <p14:creationId xmlns:p14="http://schemas.microsoft.com/office/powerpoint/2010/main" val="1218781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AU" sz="1100" dirty="0">
                <a:latin typeface="Calibri" panose="020F0502020204030204" pitchFamily="34" charset="0"/>
                <a:cs typeface="Calibri" panose="020F0502020204030204" pitchFamily="34" charset="0"/>
              </a:rPr>
              <a:t>Here is Game 2. Have students work out Who Won It?</a:t>
            </a:r>
          </a:p>
          <a:p>
            <a:endParaRPr lang="en-AU" dirty="0"/>
          </a:p>
        </p:txBody>
      </p:sp>
    </p:spTree>
    <p:extLst>
      <p:ext uri="{BB962C8B-B14F-4D97-AF65-F5344CB8AC3E}">
        <p14:creationId xmlns:p14="http://schemas.microsoft.com/office/powerpoint/2010/main" val="1414742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prstGeom prst="rect">
            <a:avLst/>
          </a:prstGeom>
        </p:spPr>
        <p:txBody>
          <a:bodyPr/>
          <a:lstStyle/>
          <a:p>
            <a:r>
              <a:t>Title Text</a:t>
            </a:r>
          </a:p>
        </p:txBody>
      </p:sp>
      <p:sp>
        <p:nvSpPr>
          <p:cNvPr id="12" name="Shape 12"/>
          <p:cNvSpPr>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245404" y="6131570"/>
            <a:ext cx="5598255" cy="404695"/>
          </a:xfrm>
          <a:prstGeom prst="rect">
            <a:avLst/>
          </a:prstGeom>
        </p:spPr>
        <p:txBody>
          <a:bodyPr>
            <a:spAutoFit/>
          </a:bodyPr>
          <a:lstStyle>
            <a:lvl1pPr>
              <a:defRPr sz="2249"/>
            </a:lvl1pPr>
          </a:lstStyle>
          <a:p>
            <a:r>
              <a:t>–Johnny Appleseed</a:t>
            </a:r>
          </a:p>
        </p:txBody>
      </p:sp>
      <p:sp>
        <p:nvSpPr>
          <p:cNvPr id="94" name="Shape 94"/>
          <p:cNvSpPr>
            <a:spLocks noGrp="1"/>
          </p:cNvSpPr>
          <p:nvPr>
            <p:ph type="body" sz="quarter" idx="14"/>
          </p:nvPr>
        </p:nvSpPr>
        <p:spPr>
          <a:xfrm>
            <a:off x="4245404" y="4813262"/>
            <a:ext cx="5598255" cy="635335"/>
          </a:xfrm>
          <a:prstGeom prst="rect">
            <a:avLst/>
          </a:prstGeom>
        </p:spPr>
        <p:txBody>
          <a:bodyPr anchor="ctr">
            <a:spAutoFit/>
          </a:bodyPr>
          <a:lstStyle>
            <a:lvl1pPr>
              <a:defRPr sz="3748"/>
            </a:lvl1pPr>
          </a:lstStyle>
          <a:p>
            <a:r>
              <a:t>“Type a quote here.”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sz="half" idx="13"/>
          </p:nvPr>
        </p:nvSpPr>
        <p:spPr>
          <a:xfrm>
            <a:off x="3566005" y="2498810"/>
            <a:ext cx="6957054" cy="5568780"/>
          </a:xfrm>
          <a:prstGeom prst="rect">
            <a:avLst/>
          </a:prstGeom>
        </p:spPr>
        <p:txBody>
          <a:bodyPr lIns="91439" tIns="45719" rIns="91439" bIns="45719">
            <a:noAutofit/>
          </a:bodyPr>
          <a:lstStyle/>
          <a:p>
            <a:endParaRPr dirty="0"/>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sz="quarter" idx="13"/>
          </p:nvPr>
        </p:nvSpPr>
        <p:spPr>
          <a:xfrm>
            <a:off x="4425446" y="2861361"/>
            <a:ext cx="5231379" cy="3378974"/>
          </a:xfrm>
          <a:prstGeom prst="rect">
            <a:avLst/>
          </a:prstGeom>
        </p:spPr>
        <p:txBody>
          <a:bodyPr lIns="91439" tIns="45719" rIns="91439" bIns="45719">
            <a:noAutofit/>
          </a:bodyPr>
          <a:lstStyle/>
          <a:p>
            <a:endParaRPr dirty="0"/>
          </a:p>
        </p:txBody>
      </p:sp>
      <p:sp>
        <p:nvSpPr>
          <p:cNvPr id="21" name="Shape 21"/>
          <p:cNvSpPr>
            <a:spLocks noGrp="1"/>
          </p:cNvSpPr>
          <p:nvPr>
            <p:ph type="title"/>
          </p:nvPr>
        </p:nvSpPr>
        <p:spPr>
          <a:xfrm>
            <a:off x="4245404" y="6334597"/>
            <a:ext cx="5598255" cy="812114"/>
          </a:xfrm>
          <a:prstGeom prst="rect">
            <a:avLst/>
          </a:prstGeom>
        </p:spPr>
        <p:txBody>
          <a:bodyPr/>
          <a:lstStyle/>
          <a:p>
            <a:r>
              <a:t>Title Text</a:t>
            </a:r>
          </a:p>
        </p:txBody>
      </p:sp>
      <p:sp>
        <p:nvSpPr>
          <p:cNvPr id="22" name="Shape 22"/>
          <p:cNvSpPr>
            <a:spLocks noGrp="1"/>
          </p:cNvSpPr>
          <p:nvPr>
            <p:ph type="body" sz="quarter" idx="1"/>
          </p:nvPr>
        </p:nvSpPr>
        <p:spPr>
          <a:xfrm>
            <a:off x="4245404" y="7175717"/>
            <a:ext cx="5598255" cy="64534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xfrm>
            <a:off x="6868379" y="7777551"/>
            <a:ext cx="345513" cy="318197"/>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a:spLocks noGrp="1"/>
          </p:cNvSpPr>
          <p:nvPr>
            <p:ph type="title"/>
          </p:nvPr>
        </p:nvSpPr>
        <p:spPr>
          <a:xfrm>
            <a:off x="4245404" y="4340568"/>
            <a:ext cx="5598255" cy="1885264"/>
          </a:xfrm>
          <a:prstGeom prst="rect">
            <a:avLst/>
          </a:prstGeom>
        </p:spPr>
        <p:txBody>
          <a:bodyPr anchor="ctr"/>
          <a:lstStyle/>
          <a:p>
            <a:r>
              <a:t>Title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quarter" idx="13"/>
          </p:nvPr>
        </p:nvSpPr>
        <p:spPr>
          <a:xfrm>
            <a:off x="7160029" y="2861361"/>
            <a:ext cx="2853479" cy="4698658"/>
          </a:xfrm>
          <a:prstGeom prst="rect">
            <a:avLst/>
          </a:prstGeom>
        </p:spPr>
        <p:txBody>
          <a:bodyPr lIns="91439" tIns="45719" rIns="91439" bIns="45719">
            <a:noAutofit/>
          </a:bodyPr>
          <a:lstStyle/>
          <a:p>
            <a:endParaRPr dirty="0"/>
          </a:p>
        </p:txBody>
      </p:sp>
      <p:sp>
        <p:nvSpPr>
          <p:cNvPr id="39" name="Shape 39"/>
          <p:cNvSpPr>
            <a:spLocks noGrp="1"/>
          </p:cNvSpPr>
          <p:nvPr>
            <p:ph type="title"/>
          </p:nvPr>
        </p:nvSpPr>
        <p:spPr>
          <a:xfrm>
            <a:off x="4075555" y="2861361"/>
            <a:ext cx="2853480" cy="2276819"/>
          </a:xfrm>
          <a:prstGeom prst="rect">
            <a:avLst/>
          </a:prstGeom>
        </p:spPr>
        <p:txBody>
          <a:bodyPr/>
          <a:lstStyle>
            <a:lvl1pPr>
              <a:defRPr sz="5998"/>
            </a:lvl1pPr>
          </a:lstStyle>
          <a:p>
            <a:r>
              <a:t>Title Text</a:t>
            </a:r>
          </a:p>
        </p:txBody>
      </p:sp>
      <p:sp>
        <p:nvSpPr>
          <p:cNvPr id="40" name="Shape 40"/>
          <p:cNvSpPr>
            <a:spLocks noGrp="1"/>
          </p:cNvSpPr>
          <p:nvPr>
            <p:ph type="body" sz="quarter" idx="1"/>
          </p:nvPr>
        </p:nvSpPr>
        <p:spPr>
          <a:xfrm>
            <a:off x="4075555" y="5217943"/>
            <a:ext cx="2853480" cy="2342079"/>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a:spLocks noGrp="1"/>
          </p:cNvSpPr>
          <p:nvPr>
            <p:ph type="title"/>
          </p:nvPr>
        </p:nvSpPr>
        <p:spPr>
          <a:xfrm>
            <a:off x="4075555" y="2752598"/>
            <a:ext cx="5937955" cy="1232673"/>
          </a:xfrm>
          <a:prstGeom prst="rect">
            <a:avLst/>
          </a:prstGeom>
        </p:spPr>
        <p:txBody>
          <a:bodyPr anchor="ct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xfrm>
            <a:off x="4075555" y="2752598"/>
            <a:ext cx="5937955" cy="1232673"/>
          </a:xfrm>
          <a:prstGeom prst="rect">
            <a:avLst/>
          </a:prstGeom>
        </p:spPr>
        <p:txBody>
          <a:bodyPr anchor="ctr"/>
          <a:lstStyle/>
          <a:p>
            <a:r>
              <a:t>Title Text</a:t>
            </a:r>
          </a:p>
        </p:txBody>
      </p:sp>
      <p:sp>
        <p:nvSpPr>
          <p:cNvPr id="57" name="Shape 57"/>
          <p:cNvSpPr>
            <a:spLocks noGrp="1"/>
          </p:cNvSpPr>
          <p:nvPr>
            <p:ph type="body" sz="quarter" idx="1"/>
          </p:nvPr>
        </p:nvSpPr>
        <p:spPr>
          <a:xfrm>
            <a:off x="4075555" y="3985271"/>
            <a:ext cx="5937955" cy="3589253"/>
          </a:xfrm>
          <a:prstGeom prst="rect">
            <a:avLst/>
          </a:prstGeom>
        </p:spPr>
        <p:txBody>
          <a:bodyPr anchor="ctr"/>
          <a:lstStyle>
            <a:lvl1pPr marL="416524" indent="-416524" algn="l">
              <a:spcBef>
                <a:spcPts val="4217"/>
              </a:spcBef>
              <a:buSzPct val="75000"/>
              <a:buChar char="•"/>
              <a:defRPr sz="3373"/>
            </a:lvl1pPr>
            <a:lvl2pPr marL="833047" indent="-416524" algn="l">
              <a:spcBef>
                <a:spcPts val="4217"/>
              </a:spcBef>
              <a:buSzPct val="75000"/>
              <a:buChar char="•"/>
              <a:defRPr sz="3373"/>
            </a:lvl2pPr>
            <a:lvl3pPr marL="1249571" indent="-416524" algn="l">
              <a:spcBef>
                <a:spcPts val="4217"/>
              </a:spcBef>
              <a:buSzPct val="75000"/>
              <a:buChar char="•"/>
              <a:defRPr sz="3373"/>
            </a:lvl3pPr>
            <a:lvl4pPr marL="1666094" indent="-416524" algn="l">
              <a:spcBef>
                <a:spcPts val="4217"/>
              </a:spcBef>
              <a:buSzPct val="75000"/>
              <a:buChar char="•"/>
              <a:defRPr sz="3373"/>
            </a:lvl4pPr>
            <a:lvl5pPr marL="2082616" indent="-416524" algn="l">
              <a:spcBef>
                <a:spcPts val="4217"/>
              </a:spcBef>
              <a:buSzPct val="75000"/>
              <a:buChar char="•"/>
              <a:defRPr sz="3373"/>
            </a:lvl5p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7160031" y="3985271"/>
            <a:ext cx="2853480" cy="3589253"/>
          </a:xfrm>
          <a:prstGeom prst="rect">
            <a:avLst/>
          </a:prstGeom>
        </p:spPr>
        <p:txBody>
          <a:bodyPr lIns="91439" tIns="45719" rIns="91439" bIns="45719">
            <a:noAutofit/>
          </a:bodyPr>
          <a:lstStyle/>
          <a:p>
            <a:endParaRPr dirty="0"/>
          </a:p>
        </p:txBody>
      </p:sp>
      <p:sp>
        <p:nvSpPr>
          <p:cNvPr id="66" name="Shape 66"/>
          <p:cNvSpPr>
            <a:spLocks noGrp="1"/>
          </p:cNvSpPr>
          <p:nvPr>
            <p:ph type="title"/>
          </p:nvPr>
        </p:nvSpPr>
        <p:spPr>
          <a:xfrm>
            <a:off x="4075555" y="2752598"/>
            <a:ext cx="5937955" cy="1232673"/>
          </a:xfrm>
          <a:prstGeom prst="rect">
            <a:avLst/>
          </a:prstGeom>
        </p:spPr>
        <p:txBody>
          <a:bodyPr anchor="ctr"/>
          <a:lstStyle/>
          <a:p>
            <a:r>
              <a:t>Title Text</a:t>
            </a:r>
          </a:p>
        </p:txBody>
      </p:sp>
      <p:sp>
        <p:nvSpPr>
          <p:cNvPr id="67" name="Shape 67"/>
          <p:cNvSpPr>
            <a:spLocks noGrp="1"/>
          </p:cNvSpPr>
          <p:nvPr>
            <p:ph type="body" sz="quarter" idx="1"/>
          </p:nvPr>
        </p:nvSpPr>
        <p:spPr>
          <a:xfrm>
            <a:off x="4075555" y="3985271"/>
            <a:ext cx="2853480" cy="3589253"/>
          </a:xfrm>
          <a:prstGeom prst="rect">
            <a:avLst/>
          </a:prstGeom>
        </p:spPr>
        <p:txBody>
          <a:bodyPr anchor="ctr"/>
          <a:lstStyle>
            <a:lvl1pPr marL="321318" indent="-321318" algn="l">
              <a:spcBef>
                <a:spcPts val="3187"/>
              </a:spcBef>
              <a:buSzPct val="75000"/>
              <a:buChar char="•"/>
              <a:defRPr sz="2624"/>
            </a:lvl1pPr>
            <a:lvl2pPr marL="642636" indent="-321318" algn="l">
              <a:spcBef>
                <a:spcPts val="3187"/>
              </a:spcBef>
              <a:buSzPct val="75000"/>
              <a:buChar char="•"/>
              <a:defRPr sz="2624"/>
            </a:lvl2pPr>
            <a:lvl3pPr marL="963955" indent="-321318" algn="l">
              <a:spcBef>
                <a:spcPts val="3187"/>
              </a:spcBef>
              <a:buSzPct val="75000"/>
              <a:buChar char="•"/>
              <a:defRPr sz="2624"/>
            </a:lvl3pPr>
            <a:lvl4pPr marL="1285273" indent="-321318" algn="l">
              <a:spcBef>
                <a:spcPts val="3187"/>
              </a:spcBef>
              <a:buSzPct val="75000"/>
              <a:buChar char="•"/>
              <a:defRPr sz="2624"/>
            </a:lvl4pPr>
            <a:lvl5pPr marL="1606591" indent="-321318" algn="l">
              <a:spcBef>
                <a:spcPts val="3187"/>
              </a:spcBef>
              <a:buSzPct val="75000"/>
              <a:buChar char="•"/>
              <a:defRPr sz="2624"/>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Shape 75"/>
          <p:cNvSpPr>
            <a:spLocks noGrp="1"/>
          </p:cNvSpPr>
          <p:nvPr>
            <p:ph type="body" sz="quarter" idx="1"/>
          </p:nvPr>
        </p:nvSpPr>
        <p:spPr>
          <a:xfrm>
            <a:off x="4075555" y="3223912"/>
            <a:ext cx="5937955" cy="4118576"/>
          </a:xfrm>
          <a:prstGeom prst="rect">
            <a:avLst/>
          </a:prstGeom>
        </p:spPr>
        <p:txBody>
          <a:bodyPr anchor="ctr"/>
          <a:lstStyle>
            <a:lvl1pPr marL="416524" indent="-416524" algn="l">
              <a:spcBef>
                <a:spcPts val="4217"/>
              </a:spcBef>
              <a:buSzPct val="75000"/>
              <a:buChar char="•"/>
              <a:defRPr sz="3373"/>
            </a:lvl1pPr>
            <a:lvl2pPr marL="833047" indent="-416524" algn="l">
              <a:spcBef>
                <a:spcPts val="4217"/>
              </a:spcBef>
              <a:buSzPct val="75000"/>
              <a:buChar char="•"/>
              <a:defRPr sz="3373"/>
            </a:lvl2pPr>
            <a:lvl3pPr marL="1249571" indent="-416524" algn="l">
              <a:spcBef>
                <a:spcPts val="4217"/>
              </a:spcBef>
              <a:buSzPct val="75000"/>
              <a:buChar char="•"/>
              <a:defRPr sz="3373"/>
            </a:lvl3pPr>
            <a:lvl4pPr marL="1666094" indent="-416524" algn="l">
              <a:spcBef>
                <a:spcPts val="4217"/>
              </a:spcBef>
              <a:buSzPct val="75000"/>
              <a:buChar char="•"/>
              <a:defRPr sz="3373"/>
            </a:lvl4pPr>
            <a:lvl5pPr marL="2082616" indent="-416524" algn="l">
              <a:spcBef>
                <a:spcPts val="4217"/>
              </a:spcBef>
              <a:buSzPct val="75000"/>
              <a:buChar char="•"/>
              <a:defRPr sz="3373"/>
            </a:lvl5pPr>
          </a:lstStyle>
          <a:p>
            <a:r>
              <a:t>Body Level One</a:t>
            </a:r>
          </a:p>
          <a:p>
            <a:pPr lvl="1"/>
            <a:r>
              <a:t>Body Level Two</a:t>
            </a:r>
          </a:p>
          <a:p>
            <a:pPr lvl="2"/>
            <a:r>
              <a:t>Body Level Three</a:t>
            </a:r>
          </a:p>
          <a:p>
            <a:pPr lvl="3"/>
            <a:r>
              <a:t>Body Level Four</a:t>
            </a:r>
          </a:p>
          <a:p>
            <a:pPr lvl="4"/>
            <a:r>
              <a:t>Body Level Five</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7160030" y="5406467"/>
            <a:ext cx="2853480" cy="2153552"/>
          </a:xfrm>
          <a:prstGeom prst="rect">
            <a:avLst/>
          </a:prstGeom>
        </p:spPr>
        <p:txBody>
          <a:bodyPr lIns="91439" tIns="45719" rIns="91439" bIns="45719">
            <a:noAutofit/>
          </a:bodyPr>
          <a:lstStyle/>
          <a:p>
            <a:endParaRPr dirty="0"/>
          </a:p>
        </p:txBody>
      </p:sp>
      <p:sp>
        <p:nvSpPr>
          <p:cNvPr id="84" name="Shape 84"/>
          <p:cNvSpPr>
            <a:spLocks noGrp="1"/>
          </p:cNvSpPr>
          <p:nvPr>
            <p:ph type="pic" sz="quarter" idx="14"/>
          </p:nvPr>
        </p:nvSpPr>
        <p:spPr>
          <a:xfrm>
            <a:off x="7163357" y="3006381"/>
            <a:ext cx="2853480" cy="2153552"/>
          </a:xfrm>
          <a:prstGeom prst="rect">
            <a:avLst/>
          </a:prstGeom>
        </p:spPr>
        <p:txBody>
          <a:bodyPr lIns="91439" tIns="45719" rIns="91439" bIns="45719">
            <a:noAutofit/>
          </a:bodyPr>
          <a:lstStyle/>
          <a:p>
            <a:endParaRPr dirty="0"/>
          </a:p>
        </p:txBody>
      </p:sp>
      <p:sp>
        <p:nvSpPr>
          <p:cNvPr id="85" name="Shape 85"/>
          <p:cNvSpPr>
            <a:spLocks noGrp="1"/>
          </p:cNvSpPr>
          <p:nvPr>
            <p:ph type="pic" sz="quarter" idx="15"/>
          </p:nvPr>
        </p:nvSpPr>
        <p:spPr>
          <a:xfrm>
            <a:off x="4075555" y="3006381"/>
            <a:ext cx="2853479" cy="4553638"/>
          </a:xfrm>
          <a:prstGeom prst="rect">
            <a:avLst/>
          </a:prstGeom>
        </p:spPr>
        <p:txBody>
          <a:bodyPr lIns="91439" tIns="45719" rIns="91439" bIns="45719">
            <a:noAutofit/>
          </a:bodyPr>
          <a:lstStyle/>
          <a:p>
            <a:endParaRPr dirty="0"/>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32192"/>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245404" y="3434191"/>
            <a:ext cx="5598255" cy="1885264"/>
          </a:xfrm>
          <a:prstGeom prst="rect">
            <a:avLst/>
          </a:prstGeom>
          <a:ln w="3175">
            <a:miter lim="400000"/>
          </a:ln>
          <a:extLst>
            <a:ext uri="{C572A759-6A51-4108-AA02-DFA0A04FC94B}">
              <ma14:wrappingTextBoxFlag xmlns="" xmlns:ma14="http://schemas.microsoft.com/office/mac/drawingml/2011/main" val="1"/>
            </a:ext>
          </a:extLst>
        </p:spPr>
        <p:txBody>
          <a:bodyPr lIns="29004" tIns="29004" rIns="29004" bIns="29004" anchor="b">
            <a:normAutofit/>
          </a:bodyPr>
          <a:lstStyle/>
          <a:p>
            <a:r>
              <a:t>Title Text</a:t>
            </a:r>
          </a:p>
        </p:txBody>
      </p:sp>
      <p:sp>
        <p:nvSpPr>
          <p:cNvPr id="3" name="Shape 3"/>
          <p:cNvSpPr>
            <a:spLocks noGrp="1"/>
          </p:cNvSpPr>
          <p:nvPr>
            <p:ph type="body" idx="1"/>
          </p:nvPr>
        </p:nvSpPr>
        <p:spPr>
          <a:xfrm>
            <a:off x="4245404" y="5370215"/>
            <a:ext cx="5598255" cy="645341"/>
          </a:xfrm>
          <a:prstGeom prst="rect">
            <a:avLst/>
          </a:prstGeom>
          <a:ln w="3175">
            <a:miter lim="400000"/>
          </a:ln>
          <a:extLst>
            <a:ext uri="{C572A759-6A51-4108-AA02-DFA0A04FC94B}">
              <ma14:wrappingTextBoxFlag xmlns="" xmlns:ma14="http://schemas.microsoft.com/office/mac/drawingml/2011/main" val="1"/>
            </a:ext>
          </a:extLst>
        </p:spPr>
        <p:txBody>
          <a:bodyPr lIns="29004" tIns="29004" rIns="29004" bIns="29004">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868379" y="7781175"/>
            <a:ext cx="345513" cy="318197"/>
          </a:xfrm>
          <a:prstGeom prst="rect">
            <a:avLst/>
          </a:prstGeom>
          <a:ln w="3175">
            <a:miter lim="400000"/>
          </a:ln>
        </p:spPr>
        <p:txBody>
          <a:bodyPr wrap="none" lIns="29004" tIns="29004" rIns="29004" bIns="29004">
            <a:spAutoFit/>
          </a:bodyPr>
          <a:lstStyle>
            <a:lvl1pPr>
              <a:defRPr sz="1687"/>
            </a:lvl1pPr>
          </a:lstStyle>
          <a:p>
            <a:fld id="{86CB4B4D-7CA3-9044-876B-883B54F8677D}" type="slidenum">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1pPr>
      <a:lvl2pPr marL="0" marR="0" indent="214212"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2pPr>
      <a:lvl3pPr marL="0" marR="0" indent="428425"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3pPr>
      <a:lvl4pPr marL="0" marR="0" indent="642636"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4pPr>
      <a:lvl5pPr marL="0" marR="0" indent="856848"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5pPr>
      <a:lvl6pPr marL="0" marR="0" indent="1071060"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6pPr>
      <a:lvl7pPr marL="0" marR="0" indent="1285273"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7pPr>
      <a:lvl8pPr marL="0" marR="0" indent="1499485"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8pPr>
      <a:lvl9pPr marL="0" marR="0" indent="1713696" algn="ctr" defTabSz="593050" rtl="0" latinLnBrk="0">
        <a:lnSpc>
          <a:spcPct val="100000"/>
        </a:lnSpc>
        <a:spcBef>
          <a:spcPts val="0"/>
        </a:spcBef>
        <a:spcAft>
          <a:spcPts val="0"/>
        </a:spcAft>
        <a:buClrTx/>
        <a:buSzTx/>
        <a:buFontTx/>
        <a:buNone/>
        <a:tabLst/>
        <a:defRPr sz="7871" b="0" i="0" u="none" strike="noStrike" cap="none" spc="0" baseline="0">
          <a:ln>
            <a:noFill/>
          </a:ln>
          <a:solidFill>
            <a:srgbClr val="000000"/>
          </a:solidFill>
          <a:uFillTx/>
          <a:latin typeface="+mn-lt"/>
          <a:ea typeface="+mn-ea"/>
          <a:cs typeface="+mn-cs"/>
          <a:sym typeface="Helvetica Light"/>
        </a:defRPr>
      </a:lvl9pPr>
    </p:titleStyle>
    <p:bodyStyle>
      <a:lvl1pPr marL="0" marR="0" indent="0"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1pPr>
      <a:lvl2pPr marL="0" marR="0" indent="214212"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2pPr>
      <a:lvl3pPr marL="0" marR="0" indent="428425"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3pPr>
      <a:lvl4pPr marL="0" marR="0" indent="642636"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4pPr>
      <a:lvl5pPr marL="0" marR="0" indent="856848"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5pPr>
      <a:lvl6pPr marL="0" marR="0" indent="1071060"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6pPr>
      <a:lvl7pPr marL="0" marR="0" indent="1285273"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7pPr>
      <a:lvl8pPr marL="0" marR="0" indent="1499485"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8pPr>
      <a:lvl9pPr marL="0" marR="0" indent="1713696" algn="ctr" defTabSz="593050" rtl="0" latinLnBrk="0">
        <a:lnSpc>
          <a:spcPct val="100000"/>
        </a:lnSpc>
        <a:spcBef>
          <a:spcPts val="0"/>
        </a:spcBef>
        <a:spcAft>
          <a:spcPts val="0"/>
        </a:spcAft>
        <a:buClrTx/>
        <a:buSzTx/>
        <a:buFontTx/>
        <a:buNone/>
        <a:tabLst/>
        <a:defRPr sz="2998"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1pPr>
      <a:lvl2pPr marL="0" marR="0" indent="214212"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2pPr>
      <a:lvl3pPr marL="0" marR="0" indent="428425"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3pPr>
      <a:lvl4pPr marL="0" marR="0" indent="642636"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4pPr>
      <a:lvl5pPr marL="0" marR="0" indent="856848"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5pPr>
      <a:lvl6pPr marL="0" marR="0" indent="1071060"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6pPr>
      <a:lvl7pPr marL="0" marR="0" indent="1285273"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7pPr>
      <a:lvl8pPr marL="0" marR="0" indent="1499485"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8pPr>
      <a:lvl9pPr marL="0" marR="0" indent="1713696" algn="ctr" defTabSz="593050" rtl="0" latinLnBrk="0">
        <a:lnSpc>
          <a:spcPct val="100000"/>
        </a:lnSpc>
        <a:spcBef>
          <a:spcPts val="0"/>
        </a:spcBef>
        <a:spcAft>
          <a:spcPts val="0"/>
        </a:spcAft>
        <a:buClrTx/>
        <a:buSzTx/>
        <a:buFontTx/>
        <a:buNone/>
        <a:tabLst/>
        <a:defRPr sz="1687"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s://creativecommons.org/licenses/by-nc-nd/4.0/"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EFED9F"/>
            </a:gs>
            <a:gs pos="11000">
              <a:srgbClr val="F6F2D1"/>
            </a:gs>
            <a:gs pos="100000">
              <a:srgbClr val="F8F6D0"/>
            </a:gs>
          </a:gsLst>
          <a:lin ang="162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fontScale="90000"/>
          </a:bodyPr>
          <a:lstStyle/>
          <a:p>
            <a:r>
              <a:rPr lang="en-AU" dirty="0" smtClean="0"/>
              <a:t>Who</a:t>
            </a:r>
            <a:r>
              <a:rPr lang="en-AU" baseline="0" dirty="0" smtClean="0"/>
              <a:t> Won It?</a:t>
            </a:r>
            <a:endParaRPr lang="en-AU" dirty="0"/>
          </a:p>
        </p:txBody>
      </p:sp>
      <p:pic>
        <p:nvPicPr>
          <p:cNvPr id="7" name="Picture 6" descr="Title page –in the foreground are illustrations of two characters – a  boy and a girl - dressed up in footy gear. They are standing on the field in front of a goal area. Between th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
          <p:cNvPicPr>
            <a:picLocks noChangeAspect="1"/>
          </p:cNvPicPr>
          <p:nvPr/>
        </p:nvPicPr>
        <p:blipFill>
          <a:blip r:embed="rId3"/>
          <a:stretch>
            <a:fillRect/>
          </a:stretch>
        </p:blipFill>
        <p:spPr>
          <a:xfrm>
            <a:off x="-182472" y="-862412"/>
            <a:ext cx="14480698" cy="11484692"/>
          </a:xfrm>
          <a:prstGeom prst="rect">
            <a:avLst/>
          </a:prstGeom>
        </p:spPr>
      </p:pic>
      <p:pic>
        <p:nvPicPr>
          <p:cNvPr id="10" name="Picture 9" descr="This is the National Literacy and Numeracy Week Logo - Explore" title="NLNW logo"/>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8705520"/>
            <a:ext cx="8788400" cy="1840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8869680" y="8473497"/>
            <a:ext cx="5078413" cy="1200329"/>
          </a:xfrm>
          <a:prstGeom prst="rect">
            <a:avLst/>
          </a:prstGeom>
        </p:spPr>
        <p:txBody>
          <a:bodyPr wrap="square">
            <a:spAutoFit/>
          </a:bodyPr>
          <a:lstStyle/>
          <a:p>
            <a:pPr algn="r"/>
            <a:r>
              <a:rPr lang="en-US" sz="2400" b="1" dirty="0">
                <a:latin typeface="Helvetica-Bold" charset="0"/>
              </a:rPr>
              <a:t>SPORTS STATISTICS ACTIVITY</a:t>
            </a:r>
          </a:p>
          <a:p>
            <a:pPr algn="r"/>
            <a:r>
              <a:rPr lang="en-US" sz="2400" b="1" dirty="0" smtClean="0">
                <a:latin typeface="Helvetica-Bold" charset="0"/>
              </a:rPr>
              <a:t>RUGBY LEAGUE FOOTBALL</a:t>
            </a:r>
          </a:p>
          <a:p>
            <a:pPr algn="r"/>
            <a:r>
              <a:rPr lang="en-US" sz="2400" dirty="0"/>
              <a:t>Created by Simon Pampena </a:t>
            </a:r>
          </a:p>
        </p:txBody>
      </p:sp>
      <p:pic>
        <p:nvPicPr>
          <p:cNvPr id="11" name="Picture 10" descr="Logo for Creative Commons license specifying: &#10;Attribution — any use of material must be given appropriate credit, providing a link to the license, and indicating if changes were made.&#10;Non Commercial — use of the material for commercial purposes is not permitted.&#10;No Derivatives — any remixing, transforming, or building upon the material cannot be published or distributed."/>
          <p:cNvPicPr>
            <a:picLocks noChangeAspect="1"/>
          </p:cNvPicPr>
          <p:nvPr/>
        </p:nvPicPr>
        <p:blipFill>
          <a:blip r:embed="rId5"/>
          <a:stretch>
            <a:fillRect/>
          </a:stretch>
        </p:blipFill>
        <p:spPr>
          <a:xfrm>
            <a:off x="12487593" y="9769077"/>
            <a:ext cx="1409700" cy="495300"/>
          </a:xfrm>
          <a:prstGeom prst="rect">
            <a:avLst/>
          </a:prstGeom>
        </p:spPr>
      </p:pic>
      <p:sp>
        <p:nvSpPr>
          <p:cNvPr id="12" name="Rectangle 11"/>
          <p:cNvSpPr/>
          <p:nvPr/>
        </p:nvSpPr>
        <p:spPr>
          <a:xfrm>
            <a:off x="9042400" y="9617791"/>
            <a:ext cx="3465513" cy="815608"/>
          </a:xfrm>
          <a:prstGeom prst="rect">
            <a:avLst/>
          </a:prstGeom>
        </p:spPr>
        <p:txBody>
          <a:bodyPr wrap="square">
            <a:spAutoFit/>
          </a:bodyPr>
          <a:lstStyle/>
          <a:p>
            <a:pPr algn="r"/>
            <a:r>
              <a:rPr lang="en-US" sz="900" b="1" dirty="0">
                <a:latin typeface="Helvetica-Bold" charset="0"/>
              </a:rPr>
              <a:t>Except where otherwise noted, the content in this </a:t>
            </a:r>
            <a:r>
              <a:rPr lang="en-US" sz="900" b="1" dirty="0" smtClean="0">
                <a:latin typeface="Helvetica-Bold" charset="0"/>
              </a:rPr>
              <a:t>document</a:t>
            </a:r>
          </a:p>
          <a:p>
            <a:pPr algn="r"/>
            <a:r>
              <a:rPr lang="en-US" sz="900" b="1" dirty="0" smtClean="0">
                <a:latin typeface="Helvetica-Bold" charset="0"/>
              </a:rPr>
              <a:t> is licensed under a Creative Commons Attribution-NonCommercial-NoDerivatives 4.0 </a:t>
            </a:r>
            <a:r>
              <a:rPr lang="en-US" sz="1100" b="1" dirty="0" smtClean="0">
                <a:latin typeface="Helvetica-Bold" charset="0"/>
              </a:rPr>
              <a:t>International </a:t>
            </a:r>
            <a:r>
              <a:rPr lang="en-US" sz="900" b="1" dirty="0" smtClean="0">
                <a:latin typeface="Helvetica-Bold" charset="0"/>
              </a:rPr>
              <a:t>Licence.  </a:t>
            </a:r>
          </a:p>
          <a:p>
            <a:pPr algn="r"/>
            <a:r>
              <a:rPr lang="en-US" sz="900" b="1" dirty="0" smtClean="0">
                <a:latin typeface="Helvetica-Bold" charset="0"/>
              </a:rPr>
              <a:t>To view a copy of this licence, visit</a:t>
            </a:r>
          </a:p>
          <a:p>
            <a:pPr algn="r"/>
            <a:r>
              <a:rPr lang="en-US" sz="900" b="1" u="sng" dirty="0" smtClean="0">
                <a:latin typeface="Helvetica-Bold" charset="0"/>
                <a:hlinkClick r:id="rId6"/>
              </a:rPr>
              <a:t>https</a:t>
            </a:r>
            <a:r>
              <a:rPr lang="en-US" sz="900" b="1" u="sng" dirty="0">
                <a:latin typeface="Helvetica-Bold" charset="0"/>
                <a:hlinkClick r:id="rId6"/>
              </a:rPr>
              <a:t>://creativecommons.org/licenses/by-nc-nd/4.0/</a:t>
            </a:r>
            <a:endParaRPr lang="en-US" sz="900" dirty="0"/>
          </a:p>
        </p:txBody>
      </p:sp>
    </p:spTree>
    <p:extLst>
      <p:ext uri="{BB962C8B-B14F-4D97-AF65-F5344CB8AC3E}">
        <p14:creationId xmlns:p14="http://schemas.microsoft.com/office/powerpoint/2010/main" val="769680121"/>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2</a:t>
            </a:r>
            <a:r>
              <a:rPr lang="en-AU" baseline="30000" dirty="0" smtClean="0">
                <a:solidFill>
                  <a:srgbClr val="932192"/>
                </a:solidFill>
              </a:rPr>
              <a:t>nd</a:t>
            </a:r>
            <a:r>
              <a:rPr lang="en-AU" dirty="0" smtClean="0">
                <a:solidFill>
                  <a:srgbClr val="932192"/>
                </a:solidFill>
              </a:rPr>
              <a:t> qualifying final</a:t>
            </a:r>
            <a:endParaRPr lang="en-AU" dirty="0">
              <a:solidFill>
                <a:srgbClr val="932192"/>
              </a:solidFill>
            </a:endParaRPr>
          </a:p>
        </p:txBody>
      </p:sp>
      <p:pic>
        <p:nvPicPr>
          <p:cNvPr id="31" name="Picture 30" descr="Details of the match between the Terriers and the Boxers.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 Between each pair of statistics is an info-graphic that displays their relative size. &#10;&#10;The statistics are presented in the following order:&#10;&#10;Line Breaks: Terriers 3 versus Boxers 3&#10;&#10;Tackle Breaks: Terriers 30 versus Boxers 34&#10;&#10;Dummy Half Runs: Terriers 18 versus Boxers 4&#10;&#10;All Run Metres: Terriers 1495 versus Boxers 1606&#10;&#10;Field Goals: Terriers 0 versus Boxers 0&#10;" title="2nd qualifying final"/>
          <p:cNvPicPr/>
          <p:nvPr/>
        </p:nvPicPr>
        <p:blipFill>
          <a:blip r:embed="rId3">
            <a:extLst>
              <a:ext uri="{28A0092B-C50C-407E-A947-70E740481C1C}">
                <a14:useLocalDpi xmlns:a14="http://schemas.microsoft.com/office/drawing/2010/main" val="0"/>
              </a:ext>
            </a:extLst>
          </a:blip>
          <a:srcRect/>
          <a:stretch>
            <a:fillRect/>
          </a:stretch>
        </p:blipFill>
        <p:spPr bwMode="auto">
          <a:xfrm>
            <a:off x="3463131" y="311150"/>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a:p>
            <a:pPr lvl="8" indent="0" algn="r" defTabSz="428425">
              <a:spcBef>
                <a:spcPts val="2061"/>
              </a:spcBef>
              <a:defRPr sz="2200" b="1">
                <a:solidFill>
                  <a:srgbClr val="FFFB00"/>
                </a:solidFill>
                <a:latin typeface="Helvetica"/>
                <a:ea typeface="Helvetica"/>
                <a:cs typeface="Helvetica"/>
                <a:sym typeface="Helvetica"/>
              </a:defRPr>
            </a:pPr>
            <a:endParaRPr lang="en-US" sz="2061" dirty="0"/>
          </a:p>
        </p:txBody>
      </p:sp>
      <p:sp>
        <p:nvSpPr>
          <p:cNvPr id="18" name="Shape 178"/>
          <p:cNvSpPr/>
          <p:nvPr/>
        </p:nvSpPr>
        <p:spPr>
          <a:xfrm>
            <a:off x="33803" y="5215448"/>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0" name="Shape 181"/>
          <p:cNvSpPr/>
          <p:nvPr/>
        </p:nvSpPr>
        <p:spPr>
          <a:xfrm>
            <a:off x="10676672" y="5192204"/>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 </a:t>
            </a:r>
            <a:endParaRPr lang="en-US" sz="2624" b="1" dirty="0">
              <a:latin typeface="Helvetica" charset="0"/>
              <a:ea typeface="Helvetica" charset="0"/>
              <a:cs typeface="Helvetica" charset="0"/>
            </a:endParaRP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2211960" y="451970"/>
            <a:ext cx="9530173"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QUALIFYING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066625628"/>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2</a:t>
            </a:r>
            <a:r>
              <a:rPr lang="en-AU" baseline="30000" dirty="0" smtClean="0">
                <a:solidFill>
                  <a:srgbClr val="932192"/>
                </a:solidFill>
              </a:rPr>
              <a:t>nd</a:t>
            </a:r>
            <a:r>
              <a:rPr lang="en-AU" dirty="0" smtClean="0">
                <a:solidFill>
                  <a:srgbClr val="932192"/>
                </a:solidFill>
              </a:rPr>
              <a:t> elimination final</a:t>
            </a:r>
            <a:endParaRPr lang="en-AU" dirty="0">
              <a:solidFill>
                <a:srgbClr val="932192"/>
              </a:solidFill>
            </a:endParaRPr>
          </a:p>
        </p:txBody>
      </p:sp>
      <p:pic>
        <p:nvPicPr>
          <p:cNvPr id="30" name="Picture 29" descr="Details of the match between the Shepherds and the Schnauzers.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 Between each pair of statistics is an info-graphic that displays their relative size. &#10;&#10;The statistics are presented in the following order:&#10;&#10;Line Breaks: Shepherds 5 versus Schnauzers 1&#10;&#10;Tackle Breaks: Shepherds 33 versus Schnauzers 34&#10;&#10;Dummy Half Runs: Shepherds 16 versus Schnauzers 22&#10;&#10;All Run Metres: Shepherds 1856 versus Schnauzers 1997&#10;&#10;Field Goals: Shepherds 1 versus Schnauzers 0" title="2nd Elimination Final"/>
          <p:cNvPicPr/>
          <p:nvPr/>
        </p:nvPicPr>
        <p:blipFill>
          <a:blip r:embed="rId3">
            <a:extLst>
              <a:ext uri="{28A0092B-C50C-407E-A947-70E740481C1C}">
                <a14:useLocalDpi xmlns:a14="http://schemas.microsoft.com/office/drawing/2010/main" val="0"/>
              </a:ext>
            </a:extLst>
          </a:blip>
          <a:srcRect/>
          <a:stretch>
            <a:fillRect/>
          </a:stretch>
        </p:blipFill>
        <p:spPr bwMode="auto">
          <a:xfrm>
            <a:off x="3463131" y="349250"/>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8" name="Shape 178"/>
          <p:cNvSpPr/>
          <p:nvPr/>
        </p:nvSpPr>
        <p:spPr>
          <a:xfrm>
            <a:off x="33803" y="5276513"/>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0" name="Shape 181"/>
          <p:cNvSpPr/>
          <p:nvPr/>
        </p:nvSpPr>
        <p:spPr>
          <a:xfrm>
            <a:off x="10700403" y="5337554"/>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 </a:t>
            </a:r>
            <a:endParaRPr lang="en-US" sz="2624" b="1" dirty="0">
              <a:latin typeface="Helvetica" charset="0"/>
              <a:ea typeface="Helvetica" charset="0"/>
              <a:cs typeface="Helvetica" charset="0"/>
            </a:endParaRP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2070897" y="451970"/>
            <a:ext cx="9812302"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ELIMINATION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578950132"/>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Results – Week 1</a:t>
            </a:r>
            <a:endParaRPr lang="en-AU" dirty="0">
              <a:solidFill>
                <a:srgbClr val="932192"/>
              </a:solidFill>
            </a:endParaRPr>
          </a:p>
        </p:txBody>
      </p:sp>
      <p:pic>
        <p:nvPicPr>
          <p:cNvPr id="6" name="Picture 5" descr="At the top is a Girl and Boy character with statistical bell curves on their guernseys standing left and right of the title.&#10;The title is competition, and below it reads&#10;Finals Season Week 1&#10;&#10; 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s says Rugby League Football and at the bottom of the picture it says RESULTS" title="Week 1 - results"/>
          <p:cNvPicPr/>
          <p:nvPr/>
        </p:nvPicPr>
        <p:blipFill>
          <a:blip r:embed="rId3">
            <a:extLst>
              <a:ext uri="{28A0092B-C50C-407E-A947-70E740481C1C}">
                <a14:useLocalDpi xmlns:a14="http://schemas.microsoft.com/office/drawing/2010/main" val="0"/>
              </a:ext>
            </a:extLst>
          </a:blip>
          <a:srcRect/>
          <a:stretch>
            <a:fillRect/>
          </a:stretch>
        </p:blipFill>
        <p:spPr bwMode="auto">
          <a:xfrm>
            <a:off x="3425031" y="349250"/>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1140399578"/>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1</a:t>
            </a:r>
            <a:r>
              <a:rPr lang="en-AU" baseline="30000" dirty="0" smtClean="0">
                <a:solidFill>
                  <a:srgbClr val="932192"/>
                </a:solidFill>
              </a:rPr>
              <a:t>st</a:t>
            </a:r>
            <a:r>
              <a:rPr lang="en-AU" dirty="0" smtClean="0">
                <a:solidFill>
                  <a:srgbClr val="932192"/>
                </a:solidFill>
              </a:rPr>
              <a:t> qualifying results</a:t>
            </a:r>
            <a:endParaRPr lang="en-AU" dirty="0">
              <a:solidFill>
                <a:srgbClr val="932192"/>
              </a:solidFill>
            </a:endParaRPr>
          </a:p>
        </p:txBody>
      </p:sp>
      <p:pic>
        <p:nvPicPr>
          <p:cNvPr id="33" name="Picture 32" descr="Details of the match between the Spitzes and the Chihuahuas with working inlcuded.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10;&#10;The statistics are presented in the following order:&#10;&#10;Line Breaks: Spitzes 2 versus Chihuahuas 1&#10;&#10;Tackle Breaks: Spitzes 24 versus Chihuahuas 11&#10;&#10;Dummy Half Runs: Spitzes 18 versus Chihuahuas 10&#10;&#10;All Run Metres: Spitzes 1571 versus Chihuahuas 1891&#10;&#10;Field Goals: Spitzes 0 versus Chihuahuas 0&#10;&#10;A blue oval surrounds the Spitzes logo at the top left of the page and attached to the oval is the text ‘WON IT!’. This is because one or more of the statistics presented for this match fit one or more of the statistical rules defined for this season.&#10;&#10;In the section where the Line Breaks statistics are presented, the title has been amended to read “Line Breaks Rule”. The difference between values have been calculated to be +1 line breaks in the Spitzes favour. This is used to compare against the value of 4 line breaks, the required amount needed for the rule to apply. The text “+1 &lt; 4 NO” appears on the Spitzes side, left of centre. It means that the difference in line breaks was too small to be guaranteed a win according to the rule.&#10;&#10;In the section where the Tackle Breaks statistics are presented, the title has been amended to read “Tackle Breaks Rule”. The difference between values have been calculated to be +13 tackle breaks in the Spitzes favour. This is used to compare against the value of 11 tackle breaks, the required amount needed for the rule to apply. The text “+13 ≥ 11 YES” appears on the Spitzes side, left of centre. It means that the difference in tackle breaks was large enough to be guaranteed a win according to the rule. This statistic alone tells us that the Spitzes won the match. &#10;&#10;In the section where the Dummy Half Runs statistics are presented, the title has been amended to read “Dummy Half Runs Rule”. The difference between values have been calculated to be +8 dummy half runs in the Spitzes favour. This is used to compare against the value of 12 dummy half runs, the required amount needed for the rule to apply. The text “+8 &lt; 12 NO” appears on the Spitzes side, left of centre. It means that the difference in dummy half runs was too small to be guaranteed a win according to the rule.&#10;&#10;In the section where the All Run Metres statistics are presented, the title has been amended to read “All Run Metres Rule”. The difference between values have been calculated to be +320 all run metres in the Chihuahuas favour. This is used to compare against the value of 450 all run metres, the required amount needed for the rule to apply. The text “NO 450 &gt; +320” appears on the Chihuahuas side, right of centre. It means that the difference in all run metres was too small to be guaranteed a win according to the rule.&#10;&#10;In the section where the Fields Goals statistics are presented, the title has been amended to read “Fields Goals Rule”. The difference between values have been calculated to be 0 field goals so is in neither team's favour. The text “0 &lt; 1 NO 1 &gt; 0” appears between the two statistics and means that this rule cannot be used at all&#10;&#10;At the bottom of the page is the text “THE SPITZES RULE? NO”." title="1st Qualifying Final results"/>
          <p:cNvPicPr/>
          <p:nvPr/>
        </p:nvPicPr>
        <p:blipFill>
          <a:blip r:embed="rId3">
            <a:extLst>
              <a:ext uri="{28A0092B-C50C-407E-A947-70E740481C1C}">
                <a14:useLocalDpi xmlns:a14="http://schemas.microsoft.com/office/drawing/2010/main" val="0"/>
              </a:ext>
            </a:extLst>
          </a:blip>
          <a:srcRect/>
          <a:stretch>
            <a:fillRect/>
          </a:stretch>
        </p:blipFill>
        <p:spPr bwMode="auto">
          <a:xfrm>
            <a:off x="3463131" y="330200"/>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9" name="Shape 178"/>
          <p:cNvSpPr/>
          <p:nvPr/>
        </p:nvSpPr>
        <p:spPr>
          <a:xfrm>
            <a:off x="33803" y="5276513"/>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1" name="Shape 181"/>
          <p:cNvSpPr/>
          <p:nvPr/>
        </p:nvSpPr>
        <p:spPr>
          <a:xfrm>
            <a:off x="10700403" y="5235192"/>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 </a:t>
            </a:r>
            <a:endParaRPr lang="en-US" sz="2624" b="1" dirty="0">
              <a:latin typeface="Helvetica" charset="0"/>
              <a:ea typeface="Helvetica" charset="0"/>
              <a:cs typeface="Helvetica" charset="0"/>
            </a:endParaRP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2305730" y="451970"/>
            <a:ext cx="9342622"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QUALIFYING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420385331"/>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marR="0" indent="0" algn="ctr" defTabSz="593050" rtl="0" eaLnBrk="1" fontAlgn="auto" latinLnBrk="0" hangingPunct="1">
              <a:lnSpc>
                <a:spcPct val="100000"/>
              </a:lnSpc>
              <a:spcBef>
                <a:spcPts val="0"/>
              </a:spcBef>
              <a:spcAft>
                <a:spcPts val="0"/>
              </a:spcAft>
              <a:buClrTx/>
              <a:buSzTx/>
              <a:buFontTx/>
              <a:buNone/>
              <a:tabLst/>
              <a:defRPr/>
            </a:pPr>
            <a:r>
              <a:rPr lang="en-AU" dirty="0" smtClean="0"/>
              <a:t>1</a:t>
            </a:r>
            <a:r>
              <a:rPr lang="en-AU" baseline="30000" dirty="0" smtClean="0"/>
              <a:t>st</a:t>
            </a:r>
            <a:r>
              <a:rPr lang="en-AU" dirty="0" smtClean="0"/>
              <a:t> elimination </a:t>
            </a:r>
            <a:r>
              <a:rPr lang="en-AU" sz="7871" b="0" i="0" u="none" strike="noStrike" cap="none" spc="0" baseline="0" dirty="0" smtClean="0">
                <a:ln>
                  <a:noFill/>
                </a:ln>
                <a:solidFill>
                  <a:srgbClr val="000000"/>
                </a:solidFill>
                <a:effectLst/>
                <a:uFillTx/>
                <a:latin typeface="+mn-lt"/>
                <a:ea typeface="+mn-ea"/>
                <a:cs typeface="+mn-cs"/>
                <a:sym typeface="Helvetica Light"/>
              </a:rPr>
              <a:t>results</a:t>
            </a:r>
            <a:endParaRPr lang="en-AU" dirty="0" smtClean="0">
              <a:effectLst/>
            </a:endParaRPr>
          </a:p>
        </p:txBody>
      </p:sp>
      <p:pic>
        <p:nvPicPr>
          <p:cNvPr id="31" name="Picture 30" descr="Details of the match between the Hounds and the Poodles with working included.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10;&#10;The statistics are presented in the following order:&#10;&#10;Line Breaks: Hounds 2 versus Poodles 6&#10;&#10;Tackle Breaks: Hounds 31 versus Poodles 38&#10;&#10;Dummy Half Runs: Hounds 19 versus Poodles 13&#10;&#10;All Run Metres: Hounds 1261 versus Poodles 1808&#10;&#10;Field Goals: Hounds 0 versus Poodles 0&#10;&#10;A blue oval surrounds the Poodles logo at the top right of the page and attached to the oval is the text ‘WON IT!’. This is because one or more of the statistics presented for this match fit one or more of the statistical rules defined for this season.&#10;&#10;In the section where the Line Breaks statistics are presented, the title has been amended to read “Line Breaks Rule”. The difference between values have been calculated to be +4 line breaks in the Poodles favour. This is used to compare against the value of 4 line breaks, the required amount needed for the rule to apply. The text “YES 4 ≤ +4” appears on the Poodles side, right of centre. It means that the difference in line breaks was large enough to be guaranteed a win according to the rule. This statistic alone tells us that the Poodles won the match. &#10;&#10;In the section where the Tackle Breaks statistics are presented, the title has been amended to read “Tackle Breaks Rule”. The difference between values have been calculated to be +7 tackle breaks in the Poodles favour. This is used to compare against the value of 11 tackle breaks, the required amount needed for the rule to apply. The text “NO 11 &gt; +7” appears on the Poodles side, right of centre. It means that the difference in tackle breaks was too small to be guaranteed a win according to the rule.&#10;&#10;In the section where the Dummy Half Runs statistics are presented, the title has been amended to read “Dummy Half Runs Rule”. The difference between values have been calculated to be +6 dummy half runs in the Hounds favour. This is used to compare against the value of 12 dummy half runs, the required amount needed for the rule to apply. The text “+6 &lt; 12 NO” appears on the Hounds side, left of centre. It means that the difference in dummy half runs was too small to be guaranteed a win according to the rule.&#10;&#10;In the section where the All Run Metres statistics are presented, the title has been amended to read “All Run Metres Rule”. The difference between values have been calculated to be +547 all run metres in the Poodles favour. This is used to compare against the value of 450 all run metres, the required amount needed for the rule to apply. The text “YES 450 ≤ +547” appears on the Poodles side, right of centre. It means that the difference in all run metres was large enough to be guaranteed a win according to the rule. This statistic alone tells us that the Poodles won the match.&#10;&#10;In the section where the Fields Goals statistics are presented, the title has been amended to read “Fields Goals Rule”. The difference between values have been calculated to be 0 field goals so is in neither team's favour. The text “0 &lt; 1 NO 1 &gt; 0” appears between the two statistics and means that this rule cannot be used at all&#10;&#10;At the bottom of the page is the text “THE SPITZES RULE? NO”." title="1st Elimination Final result"/>
          <p:cNvPicPr/>
          <p:nvPr/>
        </p:nvPicPr>
        <p:blipFill>
          <a:blip r:embed="rId3">
            <a:extLst>
              <a:ext uri="{28A0092B-C50C-407E-A947-70E740481C1C}">
                <a14:useLocalDpi xmlns:a14="http://schemas.microsoft.com/office/drawing/2010/main" val="0"/>
              </a:ext>
            </a:extLst>
          </a:blip>
          <a:srcRect/>
          <a:stretch>
            <a:fillRect/>
          </a:stretch>
        </p:blipFill>
        <p:spPr bwMode="auto">
          <a:xfrm>
            <a:off x="3482181" y="330200"/>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8" name="Shape 178"/>
          <p:cNvSpPr/>
          <p:nvPr/>
        </p:nvSpPr>
        <p:spPr>
          <a:xfrm>
            <a:off x="47089" y="5181684"/>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0" name="Shape 181"/>
          <p:cNvSpPr/>
          <p:nvPr/>
        </p:nvSpPr>
        <p:spPr>
          <a:xfrm>
            <a:off x="10700403" y="5318504"/>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 </a:t>
            </a:r>
            <a:endParaRPr lang="en-US" sz="2624" b="1" dirty="0">
              <a:latin typeface="Helvetica" charset="0"/>
              <a:ea typeface="Helvetica" charset="0"/>
              <a:cs typeface="Helvetica" charset="0"/>
            </a:endParaRP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2164668" y="451970"/>
            <a:ext cx="962475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ELIMINATION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304752687"/>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marR="0" indent="0" algn="ctr" defTabSz="593050" rtl="0" eaLnBrk="1" fontAlgn="auto" latinLnBrk="0" hangingPunct="1">
              <a:lnSpc>
                <a:spcPct val="100000"/>
              </a:lnSpc>
              <a:spcBef>
                <a:spcPts val="0"/>
              </a:spcBef>
              <a:spcAft>
                <a:spcPts val="0"/>
              </a:spcAft>
              <a:buClrTx/>
              <a:buSzTx/>
              <a:buFontTx/>
              <a:buNone/>
              <a:tabLst/>
              <a:defRPr/>
            </a:pPr>
            <a:r>
              <a:rPr lang="en-AU" dirty="0" smtClean="0">
                <a:solidFill>
                  <a:srgbClr val="932192"/>
                </a:solidFill>
              </a:rPr>
              <a:t>2</a:t>
            </a:r>
            <a:r>
              <a:rPr lang="en-AU" baseline="30000" dirty="0" smtClean="0">
                <a:solidFill>
                  <a:srgbClr val="932192"/>
                </a:solidFill>
              </a:rPr>
              <a:t>nd</a:t>
            </a:r>
            <a:r>
              <a:rPr lang="en-AU" dirty="0" smtClean="0">
                <a:solidFill>
                  <a:srgbClr val="932192"/>
                </a:solidFill>
              </a:rPr>
              <a:t> qualifying </a:t>
            </a:r>
            <a:r>
              <a:rPr lang="en-AU" sz="7871" b="0" i="0" u="none" strike="noStrike" cap="none" spc="0" baseline="0" dirty="0" smtClean="0">
                <a:ln>
                  <a:noFill/>
                </a:ln>
                <a:solidFill>
                  <a:srgbClr val="000000"/>
                </a:solidFill>
                <a:effectLst/>
                <a:uFillTx/>
                <a:latin typeface="+mn-lt"/>
                <a:ea typeface="+mn-ea"/>
                <a:cs typeface="+mn-cs"/>
                <a:sym typeface="Helvetica Light"/>
              </a:rPr>
              <a:t>results</a:t>
            </a:r>
            <a:endParaRPr lang="en-AU" dirty="0" smtClean="0">
              <a:effectLst/>
            </a:endParaRPr>
          </a:p>
        </p:txBody>
      </p:sp>
      <p:pic>
        <p:nvPicPr>
          <p:cNvPr id="30" name="Picture 29" descr="Details of the match between the Terriers and the Boxers with working included.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10;&#10;The statistics are presented in the following order:&#10;&#10;Line Breaks: Terriers 3 versus Boxers 3&#10;&#10;Tackle Breaks: Terriers 30 versus Boxers 34&#10;&#10;Dummy Half Runs: Terriers 18 versus Boxers 4&#10;&#10;All Run Metres: Terriers 1495 versus Boxers 1606&#10;&#10;Field Goals: Terriers 0 versus Boxers 0&#10;&#10;A blue oval surrounds the Terriers logo at the top left of the page and attached to the oval is the text ‘WON IT!’. This is because one or more of the statistics presented for this match fit one or more of the statistical rules defined for this season.&#10;&#10;In the section where the Line Breaks statistics are presented, the title has been amended to read “Line Breaks Rule”. The difference between values have been calculated to be 0 line breaks so is in neither team's favour. The text “0 &lt; 4 NO 4 &gt; 0” appears between the two statistics and means that this rule cannot be used at all&#10;&#10;In the section where the Tackle Breaks statistics are presented, the title has been amended to read “Tackle Breaks Rule”. The difference between values have been calculated to be +4 tackle breaks in the Boxers favour. This is used to compare against the value of 11 tackle breaks, the required amount needed for the rule to apply. The text “NO 11 &gt; +4” appears on the Boxers side, right of centre. It means that the difference in tackle breaks was too small to be guaranteed a win according to the rule.&#10;&#10;In the section where the Dummy Half Runs statistics are presented, the title has been amended to read “Dummy Half Runs Rule”. The difference between values have been calculated to be +14 dummy half runs in the Terriers favour. This is used to compare against the value of 12 dummy half runs, the required amount needed for the rule to apply. The text “+14 ≥ 12 YES” appears on the Terriers side, left of centre. It means that the difference in dummy half runs was large enough to be guaranteed a win according to the rule. This statistic alone tells us that the Terriers won the match.&#10;&#10;In the section where the All Run Metres statistics are presented, the title has been amended to read “All Run Metres Rule”. The difference between values have been calculated to be +121 all run metres in the Boxers favour. This is used to compare against the value of 450 all run metres, the required amount needed for the rule to apply. The text “NO 450 &gt; +121” appears on the Boxers side, right of centre. It means that the difference in all run metres was too small to be guaranteed a win according to the rule.&#10;&#10;In the section where the Fields Goals statistics are presented, the title has been amended to read “Fields Goals Rule”. The difference between values have been calculated to be 0 field goals so is in neither team's favour. The text “0 &lt; 1 NO 1 &gt; 0” appears between the two statistics and means that this rule cannot be used at all&#10;&#10;At the bottom of the page is the text “THE SPITZES RULE? NO”." title="2nd Elimination Final Results"/>
          <p:cNvPicPr/>
          <p:nvPr/>
        </p:nvPicPr>
        <p:blipFill>
          <a:blip r:embed="rId3">
            <a:extLst>
              <a:ext uri="{28A0092B-C50C-407E-A947-70E740481C1C}">
                <a14:useLocalDpi xmlns:a14="http://schemas.microsoft.com/office/drawing/2010/main" val="0"/>
              </a:ext>
            </a:extLst>
          </a:blip>
          <a:srcRect/>
          <a:stretch>
            <a:fillRect/>
          </a:stretch>
        </p:blipFill>
        <p:spPr bwMode="auto">
          <a:xfrm>
            <a:off x="3478381" y="334342"/>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8" name="Shape 178"/>
          <p:cNvSpPr/>
          <p:nvPr/>
        </p:nvSpPr>
        <p:spPr>
          <a:xfrm>
            <a:off x="49248" y="5181684"/>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0" name="Shape 181"/>
          <p:cNvSpPr/>
          <p:nvPr/>
        </p:nvSpPr>
        <p:spPr>
          <a:xfrm>
            <a:off x="10700403" y="5211254"/>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 </a:t>
            </a:r>
            <a:endParaRPr lang="en-US" sz="2624" b="1" dirty="0">
              <a:latin typeface="Helvetica" charset="0"/>
              <a:ea typeface="Helvetica" charset="0"/>
              <a:cs typeface="Helvetica" charset="0"/>
            </a:endParaRP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2211960" y="451970"/>
            <a:ext cx="9530173"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QUALIFYING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120627609"/>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2</a:t>
            </a:r>
            <a:r>
              <a:rPr lang="en-AU" baseline="30000" dirty="0" smtClean="0"/>
              <a:t>nd</a:t>
            </a:r>
            <a:r>
              <a:rPr lang="en-AU" dirty="0" smtClean="0"/>
              <a:t> elimination </a:t>
            </a:r>
            <a:r>
              <a:rPr lang="en-AU" sz="7871" b="0" i="0" u="none" strike="noStrike" cap="none" spc="0" baseline="0" dirty="0" smtClean="0">
                <a:ln>
                  <a:noFill/>
                </a:ln>
                <a:solidFill>
                  <a:srgbClr val="000000"/>
                </a:solidFill>
                <a:effectLst/>
                <a:uFillTx/>
                <a:latin typeface="+mn-lt"/>
                <a:ea typeface="+mn-ea"/>
                <a:cs typeface="+mn-cs"/>
                <a:sym typeface="Helvetica Light"/>
              </a:rPr>
              <a:t>results</a:t>
            </a:r>
            <a:endParaRPr lang="en-AU" dirty="0"/>
          </a:p>
        </p:txBody>
      </p:sp>
      <p:pic>
        <p:nvPicPr>
          <p:cNvPr id="31" name="Picture 30" descr="Details of the match between the Shepherds and the Schnauzers with working included.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10;&#10;The statistics are presented in the following order:&#10;&#10;Line Breaks: Shepherds 5 versus Schnauzers 1&#10;&#10;Tackle Breaks: Shepherds 33 versus Schnauzers 34&#10;&#10;Dummy Half Runs: Shepherds 16 versus Schnauzers 22&#10;&#10;All Run Metres: Shepherds 1856 versus Schnauzers 1997&#10;&#10;Field Goals: Shepherds 1 versus Schnauzers 0&#10;&#10;A blue oval surrounds the Shepherds logo at the top left of the page and attached to the oval is the text ‘WON IT!’. This is because one or more of the statistics presented for this match fit one or more of the statistical rules defined for this season.&#10;&#10;In the section where the Line Breaks statistics are presented, the title has been amended to read “Line Breaks Rule”. The difference between values have been calculated to be +4 line breaks in the Shepherds favour. This is used to compare against the value of 4 line breaks, the required amount needed for the rule to apply. The text “+4 ≥ 4 YES” appears on the Shepherds side, left of centre. It means that the difference in line breaks was large enough to be guaranteed a win according to the rule. This statistic alone tells us that the Shepherds won the match. &#10;&#10;In the section where the Tackle Breaks statistics are presented, the title has been amended to read “Tackle Breaks Rule”. The difference between values have been calculated to be +1 tackle breaks in the Schnauzers favour. This is used to compare against the value of 11 tackle breaks, the required amount needed for the rule to apply. The text “NO 11 &gt; +1” appears on the Schnauzers side, right of centre. It means that the difference in tackle breaks was too small to be guaranteed a win according to the rule.&#10;&#10;In the section where the Dummy Half Runs statistics are presented, the title has been amended to read “Dummy Half Runs Rule”. The difference between values have been calculated to be +6 dummy half runs in the Schnauzers favour. This is used to compare against the value of 12 dummy half runs, the required amount needed for the rule to apply. The text “NO 12 &gt; +6” appears on the Schnauzers side, right of centre. It means that the difference in dummy half runs was too small to be guaranteed a win according to the rule.&#10;&#10;In the section where the All Run Metres statistics are presented, the title has been amended to read “All Run Metres Rule”. The difference between values have been calculated to be +141 all run metres in the Schnauzers favour. This is used to compare against the value of 450 all run metres, the required amount needed for the rule to apply. The text “NO 450 &gt; +141” appears on the Schnauzers side, right of centre. It means that the difference in all run metres was &#10;too small to be guaranteed a win according to the rule.&#10;&#10;In the section where the Fields Goals statistics are presented, the title has been amended to read “Fields Goals Rule”. The difference between values have been calculated to be +1 field goals in the Shepherds favour. This is used to compare against the value of just 1 field goal, the required amount needed for the rule to apply. The text “+1 ≥ 1 &#10;YES” appears on the Shepherds side, left of centre. It means that a difference of just one field goal was enough to guarantee a win according to the rule. This statistic alone tells us that the Shepherds won the match. &#10;&#10;At the bottom of the page is the text “THE SPITZES RULE? NO”." title="2nd Elimination Final Results"/>
          <p:cNvPicPr/>
          <p:nvPr/>
        </p:nvPicPr>
        <p:blipFill>
          <a:blip r:embed="rId3">
            <a:extLst>
              <a:ext uri="{28A0092B-C50C-407E-A947-70E740481C1C}">
                <a14:useLocalDpi xmlns:a14="http://schemas.microsoft.com/office/drawing/2010/main" val="0"/>
              </a:ext>
            </a:extLst>
          </a:blip>
          <a:srcRect/>
          <a:stretch>
            <a:fillRect/>
          </a:stretch>
        </p:blipFill>
        <p:spPr bwMode="auto">
          <a:xfrm>
            <a:off x="3477724" y="303874"/>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8" name="Shape 178"/>
          <p:cNvSpPr/>
          <p:nvPr/>
        </p:nvSpPr>
        <p:spPr>
          <a:xfrm>
            <a:off x="33803" y="5192226"/>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0" name="Shape 181"/>
          <p:cNvSpPr/>
          <p:nvPr/>
        </p:nvSpPr>
        <p:spPr>
          <a:xfrm>
            <a:off x="10700403" y="5192204"/>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a:t>
            </a:r>
            <a:endParaRPr lang="en-US" sz="2624" b="1" dirty="0">
              <a:latin typeface="Helvetica" charset="0"/>
              <a:ea typeface="Helvetica" charset="0"/>
              <a:cs typeface="Helvetica" charset="0"/>
            </a:endParaRP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2070897" y="451970"/>
            <a:ext cx="9812302"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ELIMINATION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43003222"/>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Standings week 1</a:t>
            </a:r>
            <a:endParaRPr lang="en-AU" dirty="0">
              <a:solidFill>
                <a:srgbClr val="932192"/>
              </a:solidFill>
            </a:endParaRPr>
          </a:p>
        </p:txBody>
      </p:sp>
      <p:pic>
        <p:nvPicPr>
          <p:cNvPr id="6" name="Picture 5" descr="A schematic showing the Finals Season with 9 rectangular boxes labelled for each match. The boxes are arranged according to 4 seperate horizontal sections where each section refers to a particular week of the Finals. &#10;&#10;The first horizontal section has 4 boxes for the 4 matches of Week 1. From left to right those boxes are the First Qualifying Final match, the First Elimination Final match, the Second Elimination Final match and lastly the Second Qualifying Final match.&#10;&#10;The second horizontal section has 2 boxes for the 2 matches of Week 2. The left box is the First Semi-Final match and the right box is the Second Semi-Final match.&#10;&#10;The third horizontal section also has 2 boxes for the 2 matches of Week 3. The left box is the First Preliminary Final and the right box is the Second Preliminary Final Match.&#10;&#10;The forth and final horizontal section has only 1 box for the Grand Final match. This box is placed centrally on the page and is flanked on the left by an illustration of the Championship Cup and on the right by the Championship Pennant. Both the cup and pennant have the text ‘TOP DOG’ written on them as a comical reference to the top team in this fictional Dog League. &#10;&#10;Boxes are connected as follows:&#10;&#10;The First Qualifying Final (first horizontal section, first box across) has an arrow connecting to the the First Preliminary Final (third horizontal section, first box across) indicating the progression of the winner from this match. The loser from this match goes into the 1st Semi-Final Match indicated by an arrow and ‘loser’ label connecting to the second horizontal section and the first box across.&#10;&#10;The Second Qualifying Final (first horizontal section, forth box across) has an arrow connecting to the the Second Preliminary Final (third horizontal section, second box across) indicating the progression of the winner from this match. The loser from this match goes into the 2nd Semi-Final Match indicated by an arrow and ‘loser’ label connecting to the second horizontal section and the second box across.&#10;&#10;The First Elimination Final (first horizontal section, second box across) has an arrow connecting to the the First Semi-Final (second horizontal section, first box across) indicating the progression of the winner from this match. The loser is eliminated from the completion after this match and is not represented at all in this schematic.&#10;&#10;The Second Elimination Final (first horizontal section, third box across) has an arrow connecting to the the Second Semi-Final (second horizontal section, second box across) indicating the progression of the winner from this match. The loser is eliminated from the completion after this match and is not represented at all in this schematic.&#10;&#10;The First Semi-Final (second horizontal section, first box across) has arrow connecting it to the Second Preliminary Final (third horizontal section, second box across) indicating the progression of the winner from this match. The loser is eliminated from the completion after this match and is not represented at all in this schematic.&#10;&#10;The Second Semi-Final (second horizontal section, second box across) has arrow connecting it to the First Preliminary Final (third horizontal section, first box across) indicating the progression of the winner from this match. The loser is eliminated from the completion after this match and is not represented at all in this schematic.&#10;&#10;The First Preliminary Final (third horizontal section, first box across) has arrow connecting it to the Grand Final (forth horizontal section, central box) indicating the progression of the winner from this match. The loser is eliminated from the completion after this match and is not represented at all in this schematic.&#10;&#10;The Second Preliminary Final (third horizontal section, second box across) also has an arrow connecting it to the Grand Final (forth horizontal section, central box) indicating the progression of the winner from this match. The loser is eliminated from the completion after this match and is not represented at all in this schematic.&#10;&#10;The Grand Final box has no other connections to it and the loser from this match is not represented at all in this schematic.&#10;&#10;The winners from each match are shown within their respective match box. The team logo, colours and name are visible under the label ‘winner’. Only the Grand Final box has different label of ‘CHAMPION’.&#10;&#10;After Week 1 the following boxes are filled:&#10;&#10;First Qualifying Final (first horizontal section, first box across) : the Spitzes&#10;&#10;First Elimination Final (first horizontal section, second box across) : the Poodles&#10;&#10;Second Elimination Final (first horizontal section, third box across) : the Shepherds&#10;&#10;Second Qualifying Final (first horizontal section, forth box across) : the Terriers&#10;&#10;All other boxes are empty." title="Final draw - after week 1"/>
          <p:cNvPicPr/>
          <p:nvPr/>
        </p:nvPicPr>
        <p:blipFill>
          <a:blip r:embed="rId3">
            <a:extLst>
              <a:ext uri="{28A0092B-C50C-407E-A947-70E740481C1C}">
                <a14:useLocalDpi xmlns:a14="http://schemas.microsoft.com/office/drawing/2010/main" val="0"/>
              </a:ext>
            </a:extLst>
          </a:blip>
          <a:srcRect/>
          <a:stretch>
            <a:fillRect/>
          </a:stretch>
        </p:blipFill>
        <p:spPr bwMode="auto">
          <a:xfrm>
            <a:off x="3357876" y="323350"/>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68673" y="25735"/>
            <a:ext cx="6345006" cy="1785104"/>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WHO WON IT?!</a:t>
            </a:r>
          </a:p>
          <a:p>
            <a:r>
              <a:rPr lang="en-US" sz="4400" b="1" dirty="0" smtClean="0">
                <a:solidFill>
                  <a:srgbClr val="FFFC02"/>
                </a:solidFill>
                <a:latin typeface="Helvetica" charset="0"/>
                <a:ea typeface="Helvetica" charset="0"/>
                <a:cs typeface="Helvetica" charset="0"/>
              </a:rPr>
              <a:t>BEGINNING WEEK 2</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539882336"/>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solidFill>
                  <a:srgbClr val="932192"/>
                </a:solidFill>
              </a:rPr>
              <a:t>COMPETITION</a:t>
            </a:r>
            <a:r>
              <a:rPr lang="en-AU" baseline="0" dirty="0" smtClean="0">
                <a:solidFill>
                  <a:srgbClr val="932192"/>
                </a:solidFill>
              </a:rPr>
              <a:t> WEEK 2</a:t>
            </a:r>
            <a:endParaRPr lang="en-AU" dirty="0">
              <a:solidFill>
                <a:srgbClr val="932192"/>
              </a:solidFill>
            </a:endParaRPr>
          </a:p>
        </p:txBody>
      </p:sp>
      <p:pic>
        <p:nvPicPr>
          <p:cNvPr id="8" name="Picture 7" descr="../Documents/WEEK%202%20NRL/Who%20Won%20It%3F!%20AFL%20Final%20Explanation/Who%20Won%20It%3F!%20AFL%20Final%20Expla"/>
          <p:cNvPicPr/>
          <p:nvPr/>
        </p:nvPicPr>
        <p:blipFill>
          <a:blip r:embed="rId3">
            <a:extLst>
              <a:ext uri="{28A0092B-C50C-407E-A947-70E740481C1C}">
                <a14:useLocalDpi xmlns:a14="http://schemas.microsoft.com/office/drawing/2010/main" val="0"/>
              </a:ext>
            </a:extLst>
          </a:blip>
          <a:srcRect/>
          <a:stretch>
            <a:fillRect/>
          </a:stretch>
        </p:blipFill>
        <p:spPr bwMode="auto">
          <a:xfrm>
            <a:off x="3395191" y="207455"/>
            <a:ext cx="7185600" cy="10224000"/>
          </a:xfrm>
          <a:prstGeom prst="rect">
            <a:avLst/>
          </a:prstGeom>
          <a:noFill/>
          <a:ln>
            <a:noFill/>
          </a:ln>
        </p:spPr>
      </p:pic>
      <p:pic>
        <p:nvPicPr>
          <p:cNvPr id="6" name="Picture 5"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7" name="Rectangle 6"/>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2484723217"/>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1</a:t>
            </a:r>
            <a:r>
              <a:rPr lang="en-AU" baseline="30000" dirty="0" smtClean="0">
                <a:solidFill>
                  <a:srgbClr val="932192"/>
                </a:solidFill>
              </a:rPr>
              <a:t>ST</a:t>
            </a:r>
            <a:r>
              <a:rPr lang="en-AU" dirty="0" smtClean="0">
                <a:solidFill>
                  <a:srgbClr val="932192"/>
                </a:solidFill>
              </a:rPr>
              <a:t> SEMI FINAL</a:t>
            </a:r>
            <a:endParaRPr lang="en-AU" dirty="0">
              <a:solidFill>
                <a:srgbClr val="932192"/>
              </a:solidFill>
            </a:endParaRPr>
          </a:p>
        </p:txBody>
      </p:sp>
      <p:pic>
        <p:nvPicPr>
          <p:cNvPr id="34" name="Picture 33" descr="Details of the match between the Poodles and the Chihuahuas.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 Between each pair of statistics is an info-graphic that displays their relative size. &#10;&#10;The statistics are presented in the following order:&#10;&#10;Line Breaks: Poodles 7 versus Chihuahuas 10&#10;&#10;Tackle Breaks: Poodles 26 versus Chihuahuas 35&#10;&#10;Dummy Half Runs: Poodles 15 versus Chihuahuas 14&#10;&#10;All Run Metres: Poodles 1065 versus Chihuahuas 2009&#10;&#10;Field Goals: Poodles 1 versus Chihuahuas 1" title="1st Semi Final"/>
          <p:cNvPicPr/>
          <p:nvPr/>
        </p:nvPicPr>
        <p:blipFill>
          <a:blip r:embed="rId3">
            <a:extLst>
              <a:ext uri="{28A0092B-C50C-407E-A947-70E740481C1C}">
                <a14:useLocalDpi xmlns:a14="http://schemas.microsoft.com/office/drawing/2010/main" val="0"/>
              </a:ext>
            </a:extLst>
          </a:blip>
          <a:srcRect/>
          <a:stretch>
            <a:fillRect/>
          </a:stretch>
        </p:blipFill>
        <p:spPr bwMode="auto">
          <a:xfrm>
            <a:off x="3444081" y="330200"/>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9" name="Shape 178"/>
          <p:cNvSpPr/>
          <p:nvPr/>
        </p:nvSpPr>
        <p:spPr>
          <a:xfrm>
            <a:off x="33803" y="5181684"/>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1" name="Shape 181"/>
          <p:cNvSpPr/>
          <p:nvPr/>
        </p:nvSpPr>
        <p:spPr>
          <a:xfrm>
            <a:off x="10700403" y="5235192"/>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a:t>
            </a:r>
            <a:endParaRPr lang="en-US" sz="2624" b="1" dirty="0">
              <a:latin typeface="Helvetica" charset="0"/>
              <a:ea typeface="Helvetica" charset="0"/>
              <a:cs typeface="Helvetica" charset="0"/>
            </a:endParaRP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3881482" y="451970"/>
            <a:ext cx="6191118"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SEMI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2437943028"/>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Girl and Boy characters with statistical bell curves on their guernseys standing left and right of the title."/>
          <p:cNvPicPr>
            <a:picLocks noChangeAspect="1"/>
          </p:cNvPicPr>
          <p:nvPr/>
        </p:nvPicPr>
        <p:blipFill>
          <a:blip r:embed="rId3"/>
          <a:stretch>
            <a:fillRect/>
          </a:stretch>
        </p:blipFill>
        <p:spPr>
          <a:xfrm>
            <a:off x="461941" y="25735"/>
            <a:ext cx="13030200" cy="1981200"/>
          </a:xfrm>
          <a:prstGeom prst="rect">
            <a:avLst/>
          </a:prstGeom>
        </p:spPr>
      </p:pic>
      <p:sp>
        <p:nvSpPr>
          <p:cNvPr id="2" name="Title 1"/>
          <p:cNvSpPr>
            <a:spLocks noGrp="1"/>
          </p:cNvSpPr>
          <p:nvPr>
            <p:ph type="title"/>
          </p:nvPr>
        </p:nvSpPr>
        <p:spPr>
          <a:xfrm>
            <a:off x="987913" y="2279962"/>
            <a:ext cx="4458750" cy="7573108"/>
          </a:xfrm>
        </p:spPr>
        <p:txBody>
          <a:bodyPr anchor="t" anchorCtr="0">
            <a:noAutofit/>
          </a:bodyPr>
          <a:lstStyle/>
          <a:p>
            <a:pPr algn="r"/>
            <a:r>
              <a:rPr lang="en-AU" sz="2998" b="1" dirty="0">
                <a:solidFill>
                  <a:srgbClr val="FFFF00"/>
                </a:solidFill>
              </a:rPr>
              <a:t>THE DOG </a:t>
            </a:r>
            <a:r>
              <a:rPr lang="en-AU" sz="2998" b="1" dirty="0" smtClean="0">
                <a:solidFill>
                  <a:srgbClr val="FFFF00"/>
                </a:solidFill>
              </a:rPr>
              <a:t>LEAUGE</a:t>
            </a:r>
            <a:br>
              <a:rPr lang="en-AU" sz="2998" b="1" dirty="0" smtClean="0">
                <a:solidFill>
                  <a:srgbClr val="FFFF00"/>
                </a:solidFill>
              </a:rPr>
            </a:br>
            <a:r>
              <a:rPr lang="en-AU" sz="2998" b="1" dirty="0">
                <a:solidFill>
                  <a:srgbClr val="FFFF00"/>
                </a:solidFill>
              </a:rPr>
              <a:t/>
            </a:r>
            <a:br>
              <a:rPr lang="en-AU" sz="2998" b="1" dirty="0">
                <a:solidFill>
                  <a:srgbClr val="FFFF00"/>
                </a:solidFill>
              </a:rPr>
            </a:br>
            <a:r>
              <a:rPr lang="en-AU" sz="2998" dirty="0" smtClean="0">
                <a:solidFill>
                  <a:srgbClr val="FFFF00"/>
                </a:solidFill>
              </a:rPr>
              <a:t>A fictional competition of Rugby League Football.</a:t>
            </a:r>
            <a:br>
              <a:rPr lang="en-AU" sz="2998" dirty="0" smtClean="0">
                <a:solidFill>
                  <a:srgbClr val="FFFF00"/>
                </a:solidFill>
              </a:rPr>
            </a:br>
            <a:r>
              <a:rPr lang="en-AU" sz="2998" dirty="0">
                <a:solidFill>
                  <a:srgbClr val="FFFF00"/>
                </a:solidFill>
              </a:rPr>
              <a:t/>
            </a:r>
            <a:br>
              <a:rPr lang="en-AU" sz="2998" dirty="0">
                <a:solidFill>
                  <a:srgbClr val="FFFF00"/>
                </a:solidFill>
              </a:rPr>
            </a:br>
            <a:r>
              <a:rPr lang="en-AU" sz="2998" dirty="0">
                <a:solidFill>
                  <a:srgbClr val="FFFF00"/>
                </a:solidFill>
              </a:rPr>
              <a:t>All games are based on real teams in real </a:t>
            </a:r>
            <a:r>
              <a:rPr lang="en-AU" sz="2998" dirty="0" smtClean="0">
                <a:solidFill>
                  <a:srgbClr val="FFFF00"/>
                </a:solidFill>
              </a:rPr>
              <a:t>competitions.</a:t>
            </a:r>
            <a:br>
              <a:rPr lang="en-AU" sz="2998" dirty="0" smtClean="0">
                <a:solidFill>
                  <a:srgbClr val="FFFF00"/>
                </a:solidFill>
              </a:rPr>
            </a:br>
            <a:r>
              <a:rPr lang="en-AU" sz="2998" dirty="0">
                <a:solidFill>
                  <a:srgbClr val="FFFF00"/>
                </a:solidFill>
              </a:rPr>
              <a:t/>
            </a:r>
            <a:br>
              <a:rPr lang="en-AU" sz="2998" dirty="0">
                <a:solidFill>
                  <a:srgbClr val="FFFF00"/>
                </a:solidFill>
              </a:rPr>
            </a:br>
            <a:r>
              <a:rPr lang="en-AU" sz="2998" dirty="0" smtClean="0">
                <a:solidFill>
                  <a:srgbClr val="FFFF00"/>
                </a:solidFill>
              </a:rPr>
              <a:t>We will focus on the Final </a:t>
            </a:r>
            <a:r>
              <a:rPr lang="en-AU" sz="2998" dirty="0">
                <a:solidFill>
                  <a:srgbClr val="FFFF00"/>
                </a:solidFill>
              </a:rPr>
              <a:t>Eight </a:t>
            </a:r>
            <a:r>
              <a:rPr lang="en-AU" sz="2998" dirty="0" smtClean="0">
                <a:solidFill>
                  <a:srgbClr val="FFFF00"/>
                </a:solidFill>
              </a:rPr>
              <a:t>teams that have made it into the Finals Season.</a:t>
            </a:r>
            <a:br>
              <a:rPr lang="en-AU" sz="2998" dirty="0" smtClean="0">
                <a:solidFill>
                  <a:srgbClr val="FFFF00"/>
                </a:solidFill>
              </a:rPr>
            </a:br>
            <a:r>
              <a:rPr lang="en-AU" sz="2998" dirty="0">
                <a:solidFill>
                  <a:srgbClr val="FFFF00"/>
                </a:solidFill>
              </a:rPr>
              <a:t/>
            </a:r>
            <a:br>
              <a:rPr lang="en-AU" sz="2998" dirty="0">
                <a:solidFill>
                  <a:srgbClr val="FFFF00"/>
                </a:solidFill>
              </a:rPr>
            </a:br>
            <a:endParaRPr lang="en-AU" sz="2998" dirty="0">
              <a:solidFill>
                <a:srgbClr val="FFFF00"/>
              </a:solidFill>
            </a:endParaRPr>
          </a:p>
        </p:txBody>
      </p:sp>
      <p:pic>
        <p:nvPicPr>
          <p:cNvPr id="3" name="Picture 2" descr="The Final Eight teams of this championship with their names, colours and logos. The teams are named after dog breeds: Schnauzers, Poodles, Terriers, Shepherds, Spitzes, Chihuahuas, Boxers and Hounds. The colours are two-tone and the logos are silhouettes of the dog breed in profile."/>
          <p:cNvPicPr>
            <a:picLocks noChangeAspect="1"/>
          </p:cNvPicPr>
          <p:nvPr/>
        </p:nvPicPr>
        <p:blipFill>
          <a:blip r:embed="rId4"/>
          <a:stretch>
            <a:fillRect/>
          </a:stretch>
        </p:blipFill>
        <p:spPr>
          <a:xfrm>
            <a:off x="6213231" y="2324012"/>
            <a:ext cx="6705081" cy="6577832"/>
          </a:xfrm>
          <a:prstGeom prst="rect">
            <a:avLst/>
          </a:prstGeom>
        </p:spPr>
      </p:pic>
      <p:sp>
        <p:nvSpPr>
          <p:cNvPr id="4" name="Rectangle 3"/>
          <p:cNvSpPr/>
          <p:nvPr/>
        </p:nvSpPr>
        <p:spPr>
          <a:xfrm>
            <a:off x="7725238" y="8971394"/>
            <a:ext cx="4270721" cy="553998"/>
          </a:xfrm>
          <a:prstGeom prst="rect">
            <a:avLst/>
          </a:prstGeom>
        </p:spPr>
        <p:txBody>
          <a:bodyPr wrap="none">
            <a:spAutoFit/>
          </a:bodyPr>
          <a:lstStyle/>
          <a:p>
            <a:r>
              <a:rPr lang="en-AU" sz="3000" b="1" dirty="0">
                <a:solidFill>
                  <a:srgbClr val="FFFC02"/>
                </a:solidFill>
                <a:latin typeface="Helvetica" charset="0"/>
                <a:ea typeface="Calibri" charset="0"/>
              </a:rPr>
              <a:t>The Final Eight Teams</a:t>
            </a:r>
            <a:endParaRPr lang="en-US" sz="3000" b="1" dirty="0">
              <a:solidFill>
                <a:srgbClr val="FFFC02"/>
              </a:solidFill>
              <a:latin typeface="Times New Roman" charset="0"/>
              <a:ea typeface="Calibri" charset="0"/>
            </a:endParaRPr>
          </a:p>
        </p:txBody>
      </p:sp>
      <p:sp>
        <p:nvSpPr>
          <p:cNvPr id="6" name="Rectangle 5"/>
          <p:cNvSpPr/>
          <p:nvPr/>
        </p:nvSpPr>
        <p:spPr>
          <a:xfrm>
            <a:off x="6018040" y="9576961"/>
            <a:ext cx="7685116" cy="477054"/>
          </a:xfrm>
          <a:prstGeom prst="rect">
            <a:avLst/>
          </a:prstGeom>
        </p:spPr>
        <p:txBody>
          <a:bodyPr wrap="none">
            <a:spAutoFit/>
          </a:bodyPr>
          <a:lstStyle/>
          <a:p>
            <a:r>
              <a:rPr lang="en-AU" sz="2500" dirty="0" smtClean="0">
                <a:solidFill>
                  <a:srgbClr val="FFFC02"/>
                </a:solidFill>
              </a:rPr>
              <a:t>Each team is shown with its name, </a:t>
            </a:r>
            <a:r>
              <a:rPr lang="en-AU" sz="2500" dirty="0">
                <a:solidFill>
                  <a:srgbClr val="FFFC02"/>
                </a:solidFill>
              </a:rPr>
              <a:t>colours and </a:t>
            </a:r>
            <a:r>
              <a:rPr lang="en-AU" sz="2500" dirty="0" smtClean="0">
                <a:solidFill>
                  <a:srgbClr val="FFFC02"/>
                </a:solidFill>
              </a:rPr>
              <a:t>logo</a:t>
            </a:r>
            <a:r>
              <a:rPr lang="en-US" sz="2500" dirty="0" smtClean="0">
                <a:solidFill>
                  <a:srgbClr val="FFFC02"/>
                </a:solidFill>
              </a:rPr>
              <a:t> </a:t>
            </a:r>
            <a:endParaRPr lang="en-US" sz="2500" dirty="0">
              <a:solidFill>
                <a:srgbClr val="FFFC02"/>
              </a:solidFill>
              <a:latin typeface="Times New Roman" charset="0"/>
              <a:ea typeface="Calibri" charset="0"/>
            </a:endParaRPr>
          </a:p>
        </p:txBody>
      </p:sp>
      <p:sp>
        <p:nvSpPr>
          <p:cNvPr id="13" name="Rectangle 12"/>
          <p:cNvSpPr/>
          <p:nvPr/>
        </p:nvSpPr>
        <p:spPr>
          <a:xfrm>
            <a:off x="2957353" y="242277"/>
            <a:ext cx="8039380" cy="1785104"/>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THE DOG LEAGUE </a:t>
            </a:r>
          </a:p>
          <a:p>
            <a:r>
              <a:rPr lang="en-US" sz="4400" b="1" dirty="0" smtClean="0">
                <a:solidFill>
                  <a:srgbClr val="FFFC02"/>
                </a:solidFill>
                <a:latin typeface="Helvetica" charset="0"/>
                <a:ea typeface="Helvetica" charset="0"/>
                <a:cs typeface="Helvetica" charset="0"/>
              </a:rPr>
              <a:t>&amp; THE FINAL EIGHT</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3468361692"/>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2</a:t>
            </a:r>
            <a:r>
              <a:rPr lang="en-AU" baseline="30000" dirty="0" smtClean="0">
                <a:solidFill>
                  <a:srgbClr val="932192"/>
                </a:solidFill>
              </a:rPr>
              <a:t>ND</a:t>
            </a:r>
            <a:r>
              <a:rPr lang="en-AU" dirty="0" smtClean="0">
                <a:solidFill>
                  <a:srgbClr val="932192"/>
                </a:solidFill>
              </a:rPr>
              <a:t> SEMI FINAL</a:t>
            </a:r>
            <a:endParaRPr lang="en-AU" dirty="0">
              <a:solidFill>
                <a:srgbClr val="932192"/>
              </a:solidFill>
            </a:endParaRPr>
          </a:p>
        </p:txBody>
      </p:sp>
      <p:pic>
        <p:nvPicPr>
          <p:cNvPr id="32" name="Picture 31" descr="Details of the match between the Shepherds and the Boxers.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 Between each pair of statistics is an info-graphic that displays their relative size. &#10;&#10;The statistics are presented in the following order:&#10;&#10;Line Breaks: Shepherds 8 versus Boxers 7&#10;&#10;Tackle Breaks: Shepherds 10 versus Boxers 43&#10;&#10;Dummy Half Runs: Shepherds 13 versus Boxers 10&#10;&#10;All Run Metres: Shepherds 1241 versus Boxers 1763&#10;&#10;Field Goals: Shepherds 0 versus Boxers 0&#10;" title="2nd Semi Final"/>
          <p:cNvPicPr/>
          <p:nvPr/>
        </p:nvPicPr>
        <p:blipFill>
          <a:blip r:embed="rId3">
            <a:extLst>
              <a:ext uri="{28A0092B-C50C-407E-A947-70E740481C1C}">
                <a14:useLocalDpi xmlns:a14="http://schemas.microsoft.com/office/drawing/2010/main" val="0"/>
              </a:ext>
            </a:extLst>
          </a:blip>
          <a:srcRect/>
          <a:stretch>
            <a:fillRect/>
          </a:stretch>
        </p:blipFill>
        <p:spPr bwMode="auto">
          <a:xfrm>
            <a:off x="3445059" y="322609"/>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8" name="Shape 178"/>
          <p:cNvSpPr/>
          <p:nvPr/>
        </p:nvSpPr>
        <p:spPr>
          <a:xfrm>
            <a:off x="33803" y="5181684"/>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0" name="Shape 181"/>
          <p:cNvSpPr/>
          <p:nvPr/>
        </p:nvSpPr>
        <p:spPr>
          <a:xfrm>
            <a:off x="10700403" y="5298448"/>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a:t>
            </a:r>
            <a:endParaRPr lang="en-US" sz="2624" b="1" dirty="0">
              <a:latin typeface="Helvetica" charset="0"/>
              <a:ea typeface="Helvetica" charset="0"/>
              <a:cs typeface="Helvetica" charset="0"/>
            </a:endParaRP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3787709" y="451970"/>
            <a:ext cx="6378669"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SEMI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68305427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Results – Week 2</a:t>
            </a:r>
            <a:endParaRPr lang="en-AU" dirty="0">
              <a:solidFill>
                <a:srgbClr val="932192"/>
              </a:solidFill>
            </a:endParaRPr>
          </a:p>
        </p:txBody>
      </p:sp>
      <p:pic>
        <p:nvPicPr>
          <p:cNvPr id="13" name="Picture 12" descr="../Documents/WEEK%202%20NRL/Who%20Won%20It%3F!%20AFL%20Final%20Explanation/Who%20Won%20It%3F!%20AFL%20Final%20Expla"/>
          <p:cNvPicPr/>
          <p:nvPr/>
        </p:nvPicPr>
        <p:blipFill>
          <a:blip r:embed="rId3">
            <a:extLst>
              <a:ext uri="{28A0092B-C50C-407E-A947-70E740481C1C}">
                <a14:useLocalDpi xmlns:a14="http://schemas.microsoft.com/office/drawing/2010/main" val="0"/>
              </a:ext>
            </a:extLst>
          </a:blip>
          <a:srcRect/>
          <a:stretch>
            <a:fillRect/>
          </a:stretch>
        </p:blipFill>
        <p:spPr bwMode="auto">
          <a:xfrm>
            <a:off x="3384241" y="342400"/>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3842664227"/>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1</a:t>
            </a:r>
            <a:r>
              <a:rPr lang="en-AU" baseline="30000" dirty="0" smtClean="0">
                <a:solidFill>
                  <a:srgbClr val="932192"/>
                </a:solidFill>
              </a:rPr>
              <a:t>st</a:t>
            </a:r>
            <a:r>
              <a:rPr lang="en-AU" baseline="0" dirty="0" smtClean="0">
                <a:solidFill>
                  <a:srgbClr val="932192"/>
                </a:solidFill>
              </a:rPr>
              <a:t> semi final </a:t>
            </a:r>
            <a:r>
              <a:rPr lang="en-AU" sz="7871" b="0" i="0" u="none" strike="noStrike" cap="none" spc="0" baseline="0" dirty="0" smtClean="0">
                <a:ln>
                  <a:noFill/>
                </a:ln>
                <a:solidFill>
                  <a:srgbClr val="000000"/>
                </a:solidFill>
                <a:effectLst/>
                <a:uFillTx/>
                <a:latin typeface="+mn-lt"/>
                <a:ea typeface="+mn-ea"/>
                <a:cs typeface="+mn-cs"/>
                <a:sym typeface="Helvetica Light"/>
              </a:rPr>
              <a:t>results</a:t>
            </a:r>
            <a:endParaRPr lang="en-AU" dirty="0">
              <a:solidFill>
                <a:srgbClr val="932192"/>
              </a:solidFill>
            </a:endParaRPr>
          </a:p>
        </p:txBody>
      </p:sp>
      <p:pic>
        <p:nvPicPr>
          <p:cNvPr id="33" name="Picture 32" descr="Details of the match between the Poodles and the Chihuahuas with working included.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10;&#10;The statistics are presented in the following order:&#10;&#10;Line Breaks: Poodles 7 versus Chihuahuas 10&#10;&#10;Tackle Breaks: Poodles 26 versus Chihuahuas 35&#10;&#10;Dummy Half Runs: Poodles 15 versus Chihuahuas 14&#10;&#10;All Run Metres: Poodles 1065 versus Chihuahuas 2009&#10;&#10;Field Goals: Poodles 1 versus Chihuahuas 1&#10;&#10;A blue oval surrounds the Chihuahuas logo at the top right of the page and attached to the oval is the text ‘WON IT!’. This is because one or more of the statistics presented for this match fit one or more of the statistical rules defined for this season.&#10;&#10;In the section where the Line Breaks statistics are presented, the title has been amended to read “Line Breaks Rule”. The difference between values have been calculated to be +3 line breaks in the Chihuahuas favour. This is used to compare against the value of 4 line breaks, the required amount needed for the rule to apply. The text “NO 4 &gt; +3” appears on the Chihuahuas side, right of centre. It means that the difference in line breaks was&#10; too small to be guaranteed a win according to the rule.&#10;&#10;In the section where the Tackle Breaks statistics are presented, the title has been amended to read “Tackle Breaks Rule”. The difference between values have been calculated to be +9 tackle breaks in the Chihuahuas favour. This is used to compare against the value of 11 tackle breaks, the required amount needed for the rule to apply. The text “NO 11 &gt; +9” appears on the Chihuahuas side, right of centre. It means that the difference in tackle breaks was too small to be guaranteed a win according to the rule.&#10;&#10;In the section where the Dummy Half Runs statistics are presented, the title has been amended to read “Dummy Half Runs Rule”. The difference between values have been calculated to be +1 dummy half runs in the Poodles favour. This is used to compare against the value of 12 dummy half runs, the required amount needed for the rule to apply. The text “+1 &lt; 12 &#10;NO” appears on the Poodles side, left of centre. It means that the difference in dummy half runs was too small to be guaranteed a win according to the rule.&#10;&#10;In the section where the All Run Metres statistics are presented, the title has been amended to read “All Run Metres Rule”. The difference between values have been calculated to be +944 all run metres in the Chihuahuas favour. This is used to compare against the value of 450 all run metres, the required amount needed for the rule to apply. The text “YES 450 ≤ +944” appears on the Chihuahuas side, right of centre. It means that the difference in all run metres was &#10;large enough to be guaranteed a win according to the rule. This statistic alone tells us that the Chihuahuas won the match.&#10;&#10;In the section where the Fields Goals statistics are presented, the title has been amended to read “Fields Goals Rule”. The difference between values have been calculated to be 0 field goals so is in neither team's favour. The text “0 &lt; 1 NO 1 &gt; 0” appears between the two statistics and means that this rule cannot be used at all&#10;&#10;At the bottom of the page is the text “THE SPITZES RULE? NO”." title="1st semi final result"/>
          <p:cNvPicPr/>
          <p:nvPr/>
        </p:nvPicPr>
        <p:blipFill>
          <a:blip r:embed="rId3">
            <a:extLst>
              <a:ext uri="{28A0092B-C50C-407E-A947-70E740481C1C}">
                <a14:useLocalDpi xmlns:a14="http://schemas.microsoft.com/office/drawing/2010/main" val="0"/>
              </a:ext>
            </a:extLst>
          </a:blip>
          <a:srcRect/>
          <a:stretch>
            <a:fillRect/>
          </a:stretch>
        </p:blipFill>
        <p:spPr bwMode="auto">
          <a:xfrm>
            <a:off x="3425084" y="342400"/>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9" name="Shape 178"/>
          <p:cNvSpPr/>
          <p:nvPr/>
        </p:nvSpPr>
        <p:spPr>
          <a:xfrm>
            <a:off x="33803" y="5184323"/>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1" name="Shape 181"/>
          <p:cNvSpPr/>
          <p:nvPr/>
        </p:nvSpPr>
        <p:spPr>
          <a:xfrm>
            <a:off x="10740357" y="5142980"/>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a:t>
            </a:r>
            <a:endParaRPr lang="en-US" sz="2624" b="1" dirty="0">
              <a:latin typeface="Helvetica" charset="0"/>
              <a:ea typeface="Helvetica" charset="0"/>
              <a:cs typeface="Helvetica" charset="0"/>
            </a:endParaRP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3881481" y="451970"/>
            <a:ext cx="6191118"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SEMI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3850660998"/>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2</a:t>
            </a:r>
            <a:r>
              <a:rPr lang="en-AU" baseline="30000" dirty="0" smtClean="0">
                <a:solidFill>
                  <a:srgbClr val="932192"/>
                </a:solidFill>
              </a:rPr>
              <a:t>nd</a:t>
            </a:r>
            <a:r>
              <a:rPr lang="en-AU" dirty="0" smtClean="0">
                <a:solidFill>
                  <a:srgbClr val="932192"/>
                </a:solidFill>
              </a:rPr>
              <a:t> semi final </a:t>
            </a:r>
            <a:r>
              <a:rPr lang="en-AU" sz="7871" b="0" i="0" u="none" strike="noStrike" cap="none" spc="0" baseline="0" dirty="0" smtClean="0">
                <a:ln>
                  <a:noFill/>
                </a:ln>
                <a:solidFill>
                  <a:srgbClr val="000000"/>
                </a:solidFill>
                <a:effectLst/>
                <a:uFillTx/>
                <a:latin typeface="+mn-lt"/>
                <a:ea typeface="+mn-ea"/>
                <a:cs typeface="+mn-cs"/>
                <a:sym typeface="Helvetica Light"/>
              </a:rPr>
              <a:t>results</a:t>
            </a:r>
            <a:endParaRPr lang="en-AU" dirty="0">
              <a:solidFill>
                <a:srgbClr val="932192"/>
              </a:solidFill>
            </a:endParaRPr>
          </a:p>
        </p:txBody>
      </p:sp>
      <p:pic>
        <p:nvPicPr>
          <p:cNvPr id="33" name="Picture 32" descr="Details of the match between the Shepherds and the Boxers with working included.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10;&#10;The statistics are presented in the following order:&#10;&#10;Line Breaks: Shepherds 8 versus Boxers 7&#10;&#10;Tackle Breaks: Shepherds 10 versus Boxers 43&#10;&#10;Dummy Half Runs: Shepherds 13 versus Boxers 10&#10;&#10;All Run Metres: Shepherds 1241 versus Boxers 1763&#10;&#10;Field Goals: Shepherds 0 versus Boxers 0&#10;&#10;&#10;A blue oval surrounds the Boxers logo at the top right of the page and attached to the oval is the text ‘WON IT!’. This is because one or more of the statistics presented for this match fit one or more of the statistical rules defined for this season.&#10;&#10;In the section where the Line Breaks statistics are presented, the title has been amended to read “Line Breaks Rule”. The difference between values have been calculated to be +1 line breaks in the Shepherds favour. This is used to compare against the value of 4 line breaks, the required amount needed for the rule to apply. The text “+1 &lt; 4 NO” appears on the Shepherds side, left of centre. It means that the difference in line breaks was&#10; too small to be guaranteed a win according to the rule.&#10;&#10;In the section where the Tackle Breaks statistics are presented, the title has been amended to read “Tackle Breaks Rule”. The difference between values have been calculated to be +33 tackle breaks in the Boxers favour. This is used to compare against the value of 11 tackle breaks, the required amount needed for the rule to apply. The text “YES 11 ≤ +33” appears on the Boxers side, right of centre. It means that the difference in tackle breaks was &#10;large enough to be guaranteed a win according to the rule. This statistic alone tells us that the Boxers won the match.&#10;&#10;In the section where the Dummy Half Runs statistics are presented, the title has been amended to read “Dummy Half Runs Rule”. The difference between values have been calculated to be +3 dummy half runs in the Shepherds favour. This is used to compare against the value of 12 dummy half runs, the required amount needed for the rule to apply. The text “+3 &lt; 12 &#10;NO” appears on the Shepherds side, left of centre. It means that the difference in dummy half runs was too small to be guaranteed a win according to the rule.&#10;&#10;In the section where the All Run Metres statistics are presented, the title has been amended to read “All Run Metres Rule”. The difference between values have been calculated to be +522 all run metres in the Boxers favour. This is used to compare against the value of 450 all run metres, the required amount needed for the rule to apply. The text “YES 450 ≤ +522” appears on the Boxers side, right of centre. It means that the difference in all run metres was &#10;large enough to be guaranteed a win according to the rule. This statistic alone tells us that the Boxers won the match.&#10;&#10;In the section where the Fields Goals statistics are presented, the title has been amended to read “Fields Goals Rule”. The difference between values have been calculated to be 0 field goals so is in neither team's favour. The text “0 &lt; 1 NO 1 &gt; 0” appears between the two statistics and means that this rule cannot be used at all&#10;&#10;At the bottom of the page is the text “THE SPITZES RULE? NO”.&#10;&#10;" title="2nd Semi final result"/>
          <p:cNvPicPr/>
          <p:nvPr/>
        </p:nvPicPr>
        <p:blipFill>
          <a:blip r:embed="rId3">
            <a:extLst>
              <a:ext uri="{28A0092B-C50C-407E-A947-70E740481C1C}">
                <a14:useLocalDpi xmlns:a14="http://schemas.microsoft.com/office/drawing/2010/main" val="0"/>
              </a:ext>
            </a:extLst>
          </a:blip>
          <a:srcRect/>
          <a:stretch>
            <a:fillRect/>
          </a:stretch>
        </p:blipFill>
        <p:spPr bwMode="auto">
          <a:xfrm>
            <a:off x="3436177" y="328188"/>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8" name="Shape 178"/>
          <p:cNvSpPr/>
          <p:nvPr/>
        </p:nvSpPr>
        <p:spPr>
          <a:xfrm>
            <a:off x="47089" y="5181684"/>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0" name="Shape 181"/>
          <p:cNvSpPr/>
          <p:nvPr/>
        </p:nvSpPr>
        <p:spPr>
          <a:xfrm>
            <a:off x="10746701" y="5193155"/>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a:t>
            </a:r>
            <a:endParaRPr lang="en-US" sz="2624" b="1" dirty="0">
              <a:latin typeface="Helvetica" charset="0"/>
              <a:ea typeface="Helvetica" charset="0"/>
              <a:cs typeface="Helvetica" charset="0"/>
            </a:endParaRP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3787708" y="451970"/>
            <a:ext cx="6378670"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SEMI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2138534636"/>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Standings after</a:t>
            </a:r>
            <a:r>
              <a:rPr lang="en-AU" baseline="0" dirty="0" smtClean="0">
                <a:solidFill>
                  <a:srgbClr val="932192"/>
                </a:solidFill>
              </a:rPr>
              <a:t> </a:t>
            </a:r>
            <a:r>
              <a:rPr lang="en-AU" dirty="0" smtClean="0">
                <a:solidFill>
                  <a:srgbClr val="932192"/>
                </a:solidFill>
              </a:rPr>
              <a:t>week 2</a:t>
            </a:r>
            <a:endParaRPr lang="en-AU" dirty="0">
              <a:solidFill>
                <a:srgbClr val="932192"/>
              </a:solidFill>
            </a:endParaRPr>
          </a:p>
        </p:txBody>
      </p:sp>
      <p:pic>
        <p:nvPicPr>
          <p:cNvPr id="7" name="Picture 6" descr="A schematic showing the Finals Season with 9 rectangular boxes labelled for each match. The boxes are arranged according to 4 seperate horizontal sections where each section refers to a particular week of the Finals. &#10;&#10;The first horizontal section has 4 boxes for the 4 matches of Week 1. From left to right those boxes are the First Qualifying Final match, the First Elimination Final match, the Second Elimination Final match and lastly the Second Qualifying Final match.&#10;&#10;The second horizontal section has 2 boxes for the 2 matches of Week 2. The left box is the First Semi-Final match and the right box is the Second Semi-Final match.&#10;&#10;The third horizontal section also has 2 boxes for the 2 matches of Week 3. The left box is the First Preliminary Final and the right box is the Second Preliminary Final Match.&#10;&#10;The forth and final horizontal section has only 1 box for the Grand Final match. This box is placed centrally on the page and is flanked on the left by an illustration of the Championship Cup and on the right by the Championship Pennant. Both the cup and pennant have the text ‘TOP DOG’ written on them as a comical reference to the top team in this fictional Dog League. &#10;&#10;Boxes are connected as follows:&#10;&#10;The First Qualifying Final (first horizontal section, first box across) has an arrow connecting to the the First Preliminary Final (third horizontal section, first box across) indicating the progression of the winner from this match. The loser from this match goes into the 1st Semi-Final Match indicated by an arrow and ‘loser’ label connecting to the second horizontal section and the first box across.&#10;&#10;The Second Qualifying Final (first horizontal section, forth box across) has an arrow connecting to the the Second Preliminary Final (third horizontal section, second box across) indicating the progression of the winner from this match. The loser from this match goes into the 2nd Semi-Final Match indicated by an arrow and ‘loser’ label connecting to the second horizontal section and the second box across.&#10;&#10;The First Elimination Final (first horizontal section, second box across) has an arrow connecting to the the First Semi-Final (second horizontal section, first box across) indicating the progression of the winner from this match. The loser is eliminated from the completion after this match and is not represented at all in this schematic.&#10;&#10;The Second Elimination Final (first horizontal section, third box across) has an arrow connecting to the the Second Semi-Final (second horizontal section, second box across) indicating the progression of the winner from this match. The loser is eliminated from the completion after this match and is not represented at all in this schematic.&#10;&#10;The First Semi-Final (second horizontal section, first box across) has arrow connecting it to the Second Preliminary Final (third horizontal section, second box across) indicating the progression of the winner from this match. The loser is eliminated from the completion after this match and is not represented at all in this schematic.&#10;&#10;The Second Semi-Final (second horizontal section, second box across) has arrow connecting it to the First Preliminary Final (third horizontal section, first box across) indicating the progression of the winner from this match. The loser is eliminated from the completion after this match and is not represented at all in this schematic.&#10;&#10;The First Preliminary Final (third horizontal section, first box across) has arrow connecting it to the Grand Final (forth horizontal section, central box) indicating the progression of the winner from this match. The loser is eliminated from the completion after this match and is not represented at all in this schematic.&#10;&#10;The Second Preliminary Final (third horizontal section, second box across) also has an arrow connecting it to the Grand Final (forth horizontal section, central box) indicating the progression of the winner from this match. The loser is eliminated from the completion after this match and is not represented at all in this schematic.&#10;&#10;The Grand Final box has no other connections to it and the loser from this match is not represented at all in this schematic.&#10;&#10;The winners from each match are shown within their respective match box. The team logo, colours and name are visible under the label ‘winner’. Only the Grand Final box has different label of ‘CHAMPION’.&#10;&#10;After Week 2 the following boxes are filled:&#10;&#10;First Qualifying Final (first horizontal section, first box across) : the Spitzes&#10;&#10;First Elimination Final (first horizontal section, second box across) : the Poodles&#10;&#10;Second Elimination Final (first horizontal section, third box across) : the Shepherds&#10;&#10;Second Qualifying Final (first horizontal section, forth box across) : the Terriers&#10;&#10;First Semi-Final (second horizontal section, first box across): the Chihuahuas&#10;&#10;Second Semi-Final (second horizontal section, second box across): the Boxers&#10;&#10;&#10;All other boxes are empty.&#10;&#10;&#10;" title="Finals draw - after week 2"/>
          <p:cNvPicPr/>
          <p:nvPr/>
        </p:nvPicPr>
        <p:blipFill>
          <a:blip r:embed="rId3">
            <a:extLst>
              <a:ext uri="{28A0092B-C50C-407E-A947-70E740481C1C}">
                <a14:useLocalDpi xmlns:a14="http://schemas.microsoft.com/office/drawing/2010/main" val="0"/>
              </a:ext>
            </a:extLst>
          </a:blip>
          <a:srcRect/>
          <a:stretch>
            <a:fillRect/>
          </a:stretch>
        </p:blipFill>
        <p:spPr bwMode="auto">
          <a:xfrm>
            <a:off x="3384241" y="342400"/>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68673" y="25735"/>
            <a:ext cx="6345006" cy="1785104"/>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WHO WON IT?!</a:t>
            </a:r>
          </a:p>
          <a:p>
            <a:r>
              <a:rPr lang="en-US" sz="4400" b="1" dirty="0" smtClean="0">
                <a:solidFill>
                  <a:srgbClr val="FFFC02"/>
                </a:solidFill>
                <a:latin typeface="Helvetica" charset="0"/>
                <a:ea typeface="Helvetica" charset="0"/>
                <a:cs typeface="Helvetica" charset="0"/>
              </a:rPr>
              <a:t>BEGINNING WEEK </a:t>
            </a:r>
            <a:r>
              <a:rPr lang="en-US" sz="4400" b="1" dirty="0">
                <a:solidFill>
                  <a:srgbClr val="FFFC02"/>
                </a:solidFill>
                <a:latin typeface="Helvetica" charset="0"/>
                <a:ea typeface="Helvetica" charset="0"/>
                <a:cs typeface="Helvetica" charset="0"/>
              </a:rPr>
              <a:t>3</a:t>
            </a:r>
          </a:p>
        </p:txBody>
      </p:sp>
    </p:spTree>
    <p:extLst>
      <p:ext uri="{BB962C8B-B14F-4D97-AF65-F5344CB8AC3E}">
        <p14:creationId xmlns:p14="http://schemas.microsoft.com/office/powerpoint/2010/main" val="436647848"/>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solidFill>
                  <a:srgbClr val="932192"/>
                </a:solidFill>
              </a:rPr>
              <a:t>Competition</a:t>
            </a:r>
            <a:r>
              <a:rPr lang="en-AU" baseline="0" dirty="0" smtClean="0">
                <a:solidFill>
                  <a:srgbClr val="932192"/>
                </a:solidFill>
              </a:rPr>
              <a:t> week 3</a:t>
            </a:r>
            <a:endParaRPr lang="en-AU" dirty="0">
              <a:solidFill>
                <a:srgbClr val="932192"/>
              </a:solidFill>
            </a:endParaRPr>
          </a:p>
        </p:txBody>
      </p:sp>
      <p:pic>
        <p:nvPicPr>
          <p:cNvPr id="10" name="Picture 9" descr="At the top is a Girl and Boy character with statistical bell curves on their guernseys standing left and right of the title.&#10;The title is competition, and below it reads&#10;Finals Season Week 3&#10;&#10; 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s says Rugby League Football and at the bottom of the picture it says START" title="Week 3 - Start"/>
          <p:cNvPicPr/>
          <p:nvPr/>
        </p:nvPicPr>
        <p:blipFill>
          <a:blip r:embed="rId3">
            <a:extLst>
              <a:ext uri="{28A0092B-C50C-407E-A947-70E740481C1C}">
                <a14:useLocalDpi xmlns:a14="http://schemas.microsoft.com/office/drawing/2010/main" val="0"/>
              </a:ext>
            </a:extLst>
          </a:blip>
          <a:srcRect/>
          <a:stretch>
            <a:fillRect/>
          </a:stretch>
        </p:blipFill>
        <p:spPr bwMode="auto">
          <a:xfrm>
            <a:off x="3174691" y="342400"/>
            <a:ext cx="7185600" cy="10224000"/>
          </a:xfrm>
          <a:prstGeom prst="rect">
            <a:avLst/>
          </a:prstGeom>
          <a:noFill/>
          <a:ln>
            <a:noFill/>
          </a:ln>
        </p:spPr>
      </p:pic>
      <p:pic>
        <p:nvPicPr>
          <p:cNvPr id="6" name="Picture 5"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7" name="Rectangle 6"/>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4290496295"/>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1</a:t>
            </a:r>
            <a:r>
              <a:rPr lang="en-AU" baseline="30000" dirty="0" smtClean="0"/>
              <a:t>st</a:t>
            </a:r>
            <a:r>
              <a:rPr lang="en-AU" baseline="0" dirty="0" smtClean="0"/>
              <a:t> prelim</a:t>
            </a:r>
            <a:endParaRPr lang="en-AU" dirty="0"/>
          </a:p>
        </p:txBody>
      </p:sp>
      <p:pic>
        <p:nvPicPr>
          <p:cNvPr id="33" name="Picture 32" descr="Details of the match between the Spitzes and the Boxers.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 Between each pair of statistics is an info-graphic that displays their relative size. &#10;&#10;The statistics are presented in the following order:&#10;&#10;Line Breaks: Spitzes 3 versus Boxers 4&#10;&#10;Tackle Breaks: Spitzes 40 versus Boxers 36&#10;&#10;Dummy Half Runs: Spitzes 26 versus Boxers 6&#10;&#10;All Run Metres: Spitzes 1915 versus Boxers 1665&#10;&#10;Field Goals: Spitzes 1 versus Boxers 0&#10;&#10;" title="1st Prelim Final"/>
          <p:cNvPicPr/>
          <p:nvPr/>
        </p:nvPicPr>
        <p:blipFill>
          <a:blip r:embed="rId3">
            <a:extLst>
              <a:ext uri="{28A0092B-C50C-407E-A947-70E740481C1C}">
                <a14:useLocalDpi xmlns:a14="http://schemas.microsoft.com/office/drawing/2010/main" val="0"/>
              </a:ext>
            </a:extLst>
          </a:blip>
          <a:srcRect/>
          <a:stretch>
            <a:fillRect/>
          </a:stretch>
        </p:blipFill>
        <p:spPr bwMode="auto">
          <a:xfrm>
            <a:off x="3514803" y="325793"/>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9" name="Shape 178"/>
          <p:cNvSpPr/>
          <p:nvPr/>
        </p:nvSpPr>
        <p:spPr>
          <a:xfrm>
            <a:off x="33803" y="5236818"/>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1" name="Shape 181"/>
          <p:cNvSpPr/>
          <p:nvPr/>
        </p:nvSpPr>
        <p:spPr>
          <a:xfrm>
            <a:off x="10700403" y="5193155"/>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a:t>
            </a:r>
            <a:endParaRPr lang="en-US" sz="2624" b="1" dirty="0">
              <a:latin typeface="Helvetica" charset="0"/>
              <a:ea typeface="Helvetica" charset="0"/>
              <a:cs typeface="Helvetica" charset="0"/>
            </a:endParaRP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2001162" y="451970"/>
            <a:ext cx="9951763"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PRELIMINARY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768247832"/>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2</a:t>
            </a:r>
            <a:r>
              <a:rPr lang="en-AU" baseline="30000" dirty="0" smtClean="0"/>
              <a:t>nd</a:t>
            </a:r>
            <a:r>
              <a:rPr lang="en-AU" dirty="0" smtClean="0"/>
              <a:t> prelim</a:t>
            </a:r>
            <a:endParaRPr lang="en-AU" dirty="0"/>
          </a:p>
        </p:txBody>
      </p:sp>
      <p:pic>
        <p:nvPicPr>
          <p:cNvPr id="31" name="Picture 30" descr="Details of a match between the Terriers and the Chihuahuas.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 Between each pair of statistics is an info-graphic that displays their relative size. &#10;&#10;The statistics are presented in the following order:&#10;&#10;Line Breaks: Terriers 3 versus Chihuahuas 6&#10;&#10;Tackle Breaks: Terriers 20 versus Chihuahuas 29&#10;&#10;Dummy Half Runs: Terriers 19 versus Chihuahuas 9&#10;&#10;All Run Metres: Terriers 1414 versus Chihuahuas 1901&#10;&#10;Field Goals: Terriers 0 versus Chihuahuas 0&#10;" title="2nd prelim final"/>
          <p:cNvPicPr/>
          <p:nvPr/>
        </p:nvPicPr>
        <p:blipFill>
          <a:blip r:embed="rId3">
            <a:extLst>
              <a:ext uri="{28A0092B-C50C-407E-A947-70E740481C1C}">
                <a14:useLocalDpi xmlns:a14="http://schemas.microsoft.com/office/drawing/2010/main" val="0"/>
              </a:ext>
            </a:extLst>
          </a:blip>
          <a:srcRect/>
          <a:stretch>
            <a:fillRect/>
          </a:stretch>
        </p:blipFill>
        <p:spPr bwMode="auto">
          <a:xfrm>
            <a:off x="3483159" y="341659"/>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8" name="Shape 178"/>
          <p:cNvSpPr/>
          <p:nvPr/>
        </p:nvSpPr>
        <p:spPr>
          <a:xfrm>
            <a:off x="33803" y="5276513"/>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0" name="Shape 181"/>
          <p:cNvSpPr/>
          <p:nvPr/>
        </p:nvSpPr>
        <p:spPr>
          <a:xfrm>
            <a:off x="10700403" y="5235192"/>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a:t>
            </a:r>
            <a:endParaRPr lang="en-US" sz="2624" b="1" dirty="0">
              <a:latin typeface="Helvetica" charset="0"/>
              <a:ea typeface="Helvetica" charset="0"/>
              <a:cs typeface="Helvetica" charset="0"/>
            </a:endParaRP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1907390" y="451970"/>
            <a:ext cx="10139315"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PRELIMINARY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681424925"/>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Results – Week 3</a:t>
            </a:r>
            <a:endParaRPr lang="en-AU" dirty="0">
              <a:solidFill>
                <a:srgbClr val="932192"/>
              </a:solidFill>
            </a:endParaRPr>
          </a:p>
        </p:txBody>
      </p:sp>
      <p:pic>
        <p:nvPicPr>
          <p:cNvPr id="6" name="Picture 5" descr="At the top is a Girl and Boy character with statistical bell curves on their guernseys standing left and right of the title.&#10;The title is competition, and below it reads&#10;Finals Season Week 3&#10;&#10; 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s says Rugby League Football and at the bottom of the picture it says RESULT" title="Week 3 - result"/>
          <p:cNvPicPr/>
          <p:nvPr/>
        </p:nvPicPr>
        <p:blipFill>
          <a:blip r:embed="rId3">
            <a:extLst>
              <a:ext uri="{28A0092B-C50C-407E-A947-70E740481C1C}">
                <a14:useLocalDpi xmlns:a14="http://schemas.microsoft.com/office/drawing/2010/main" val="0"/>
              </a:ext>
            </a:extLst>
          </a:blip>
          <a:srcRect/>
          <a:stretch>
            <a:fillRect/>
          </a:stretch>
        </p:blipFill>
        <p:spPr bwMode="auto">
          <a:xfrm>
            <a:off x="3384241" y="342400"/>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3554434185"/>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1</a:t>
            </a:r>
            <a:r>
              <a:rPr lang="en-AU" baseline="30000" dirty="0" smtClean="0"/>
              <a:t>st</a:t>
            </a:r>
            <a:r>
              <a:rPr lang="en-AU" dirty="0" smtClean="0"/>
              <a:t> prelim </a:t>
            </a:r>
            <a:r>
              <a:rPr lang="en-AU" sz="7871" b="0" i="0" u="none" strike="noStrike" cap="none" spc="0" baseline="0" dirty="0" smtClean="0">
                <a:ln>
                  <a:noFill/>
                </a:ln>
                <a:solidFill>
                  <a:srgbClr val="000000"/>
                </a:solidFill>
                <a:effectLst/>
                <a:uFillTx/>
                <a:latin typeface="+mn-lt"/>
                <a:ea typeface="+mn-ea"/>
                <a:cs typeface="+mn-cs"/>
                <a:sym typeface="Helvetica Light"/>
              </a:rPr>
              <a:t>results</a:t>
            </a:r>
            <a:endParaRPr lang="en-AU" dirty="0"/>
          </a:p>
        </p:txBody>
      </p:sp>
      <p:pic>
        <p:nvPicPr>
          <p:cNvPr id="33" name="Picture 32" descr="Details of a match between the Spitzes and the Boxers with working included.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10;&#10;The statistics are presented in the following order:&#10;&#10;Line Breaks: Spitzes 3 versus Boxers 4&#10;&#10;Tackle Breaks: Spitzes 40 versus Boxers 36&#10;&#10;Dummy Half Runs: Spitzes 26 versus Boxers 6&#10;&#10;All Run Metres: Spitzes 1915 versus Boxers 1665&#10;&#10;Field Goals: Spitzes 1 versus Boxers 0&#10;&#10;A blue oval surrounds the Spitzes logo at the top left of the page and attached to the oval is the text ‘WON IT!’. This is because one or more of the statistics presented for this match fit one or more of the statistical rules defined for this season.&#10;&#10;In the section where the Line Breaks statistics are presented, the title has been amended to read “Line Breaks Rule”. The difference between values have been calculated to be +1 line breaks in the Boxers favour. This is used to compare against the value of 4 line breaks, the required amount needed for the rule to apply. The text “NO 4 &gt; +1” appears on the Boxers side, right of centre. It means that the difference in line breaks was &#10;too small to be guaranteed a win according to the rule.&#10;&#10;In the section where the Tackle Breaks statistics are presented, the title has been amended to read “Tackle Breaks Rule”. The difference between values have been calculated to be +4 tackle breaks in the Spitzes favour. This is used to compare against the value of 11 tackle breaks, the required amount needed for the rule to apply. The text “+4 &lt; 11 NO” appears on the Spitzes side, left of centre. It means that the difference in tackle breaks was too small to be guaranteed a win according to the rule.&#10;&#10;In the section where the Dummy Half Runs statistics are presented, the title has been amended to read “Dummy Half Runs Rule”. The difference between values have been calculated to be +20 dummy half runs in the Spitzes favour. This is used to compare against the value of 12 dummy half runs, the required amount needed for the rule to apply. The text “+20 ≥ 12 YES” appears on the Spitzes side, left of centre. It means that the difference in dummy half runs was &#10;large enough to be guaranteed a win according to the rule. This statistic alone tells us that the Spitzes won the match.&#10;&#10;In the section where the All Run Metres statistics are presented, the title has been amended to read “All Run Metres Rule”. The difference between values have been calculated to be +250 all run metres in the Spitzes favour. This is used to compare against the value of 450 all run metres, the required amount needed for the rule to apply. The text “+250 &lt; 450 NO” appears on the Spitzes side, left of centre. It means that the difference in all run metres was &#10;too small to be guaranteed a win according to the rule.&#10;&#10;In the section where the Fields Goals statistics are presented, the title has been amended to read “Fields Goals Rule”. The difference between values have been calculated to be +1 field goals in the Spitzes favour. This is used to compare against the value of just 1 field goal, the required amount needed for the rule to apply. The text “+1 ≥ 1 &#10;YES” appears on the Spitzes side, left of centre. It means that a difference of just one field goal was enough to guarantee a win according to the rule. This statistic alone tells us that the Spitzes won the match. &#10;&#10;At the bottom of the page is the text “THE SPITZES RULE? NO”." title="1st Preliminary Final results"/>
          <p:cNvPicPr/>
          <p:nvPr/>
        </p:nvPicPr>
        <p:blipFill>
          <a:blip r:embed="rId3">
            <a:extLst>
              <a:ext uri="{28A0092B-C50C-407E-A947-70E740481C1C}">
                <a14:useLocalDpi xmlns:a14="http://schemas.microsoft.com/office/drawing/2010/main" val="0"/>
              </a:ext>
            </a:extLst>
          </a:blip>
          <a:srcRect/>
          <a:stretch>
            <a:fillRect/>
          </a:stretch>
        </p:blipFill>
        <p:spPr bwMode="auto">
          <a:xfrm>
            <a:off x="3478381" y="342400"/>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9" name="Shape 178"/>
          <p:cNvSpPr/>
          <p:nvPr/>
        </p:nvSpPr>
        <p:spPr>
          <a:xfrm>
            <a:off x="33803" y="5211254"/>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1" name="Shape 181"/>
          <p:cNvSpPr/>
          <p:nvPr/>
        </p:nvSpPr>
        <p:spPr>
          <a:xfrm>
            <a:off x="10700403" y="5211254"/>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a:t>
            </a:r>
            <a:r>
              <a:rPr lang="en-US" sz="2624" b="1" dirty="0" smtClean="0">
                <a:latin typeface="Helvetica" charset="0"/>
                <a:ea typeface="Helvetica" charset="0"/>
                <a:cs typeface="Helvetica" charset="0"/>
              </a:rPr>
              <a:t>GOAL RULE </a:t>
            </a:r>
            <a:endParaRPr lang="en-US" sz="2624" b="1" dirty="0">
              <a:latin typeface="Helvetica" charset="0"/>
              <a:ea typeface="Helvetica" charset="0"/>
              <a:cs typeface="Helvetica" charset="0"/>
            </a:endParaRP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a:t>
            </a:r>
            <a:endParaRPr lang="en-US" sz="2624" b="1" dirty="0">
              <a:latin typeface="Helvetica" charset="0"/>
              <a:ea typeface="Helvetica" charset="0"/>
              <a:cs typeface="Helvetica" charset="0"/>
            </a:endParaRP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2001159" y="451970"/>
            <a:ext cx="9951763"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a:t>
            </a:r>
            <a:r>
              <a:rPr lang="en-US" sz="6600" b="1" dirty="0">
                <a:solidFill>
                  <a:srgbClr val="FFFC02"/>
                </a:solidFill>
                <a:latin typeface="Helvetica" charset="0"/>
                <a:ea typeface="Helvetica" charset="0"/>
                <a:cs typeface="Helvetica" charset="0"/>
              </a:rPr>
              <a:t>PRELIMINARY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3403818034"/>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02373" y="2091562"/>
            <a:ext cx="4908410" cy="1664622"/>
          </a:xfrm>
        </p:spPr>
        <p:txBody>
          <a:bodyPr anchor="t" anchorCtr="0">
            <a:noAutofit/>
          </a:bodyPr>
          <a:lstStyle/>
          <a:p>
            <a:pPr algn="l"/>
            <a:r>
              <a:rPr lang="en-AU" sz="2998" b="1" dirty="0">
                <a:solidFill>
                  <a:srgbClr val="FFFF00"/>
                </a:solidFill>
              </a:rPr>
              <a:t>The Finals Season runs over four weeks and there are nine games in total.</a:t>
            </a:r>
          </a:p>
        </p:txBody>
      </p:sp>
      <p:sp>
        <p:nvSpPr>
          <p:cNvPr id="9" name="TextBox 8"/>
          <p:cNvSpPr txBox="1"/>
          <p:nvPr/>
        </p:nvSpPr>
        <p:spPr>
          <a:xfrm>
            <a:off x="8802373" y="3756183"/>
            <a:ext cx="4681509" cy="6224264"/>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176" tIns="27176" rIns="27176" bIns="27176" numCol="1" spcCol="38100" rtlCol="0" anchor="ctr">
            <a:spAutoFit/>
          </a:bodyPr>
          <a:lstStyle/>
          <a:p>
            <a:pPr algn="l"/>
            <a:r>
              <a:rPr lang="en-AU" sz="1600" b="1" dirty="0">
                <a:solidFill>
                  <a:srgbClr val="FFFF00"/>
                </a:solidFill>
                <a:latin typeface="Helvetica Neue"/>
                <a:ea typeface="Helvetica Neue"/>
                <a:cs typeface="Helvetica Neue"/>
                <a:sym typeface="Helvetica Neue"/>
              </a:rPr>
              <a:t>Elimination/ Qualifying finals: 8 teams play and 2 teams are eliminated</a:t>
            </a:r>
          </a:p>
          <a:p>
            <a:pPr algn="l"/>
            <a:endParaRPr lang="en-AU" sz="1600" b="1" dirty="0">
              <a:solidFill>
                <a:srgbClr val="FFFF00"/>
              </a:solidFill>
              <a:latin typeface="Helvetica Neue"/>
              <a:ea typeface="Helvetica Neue"/>
              <a:cs typeface="Helvetica Neue"/>
              <a:sym typeface="Helvetica Neue"/>
            </a:endParaRPr>
          </a:p>
          <a:p>
            <a:pPr algn="l"/>
            <a:r>
              <a:rPr lang="en-AU" sz="1600" b="1" dirty="0">
                <a:solidFill>
                  <a:srgbClr val="FFFF00"/>
                </a:solidFill>
                <a:latin typeface="Helvetica Neue"/>
                <a:ea typeface="Helvetica Neue"/>
                <a:cs typeface="Helvetica Neue"/>
                <a:sym typeface="Helvetica Neue"/>
              </a:rPr>
              <a:t>Semi finals: 4 teams play and 2 teams are eliminated</a:t>
            </a:r>
          </a:p>
          <a:p>
            <a:pPr algn="l"/>
            <a:endParaRPr lang="en-AU" sz="1600" b="1" dirty="0">
              <a:solidFill>
                <a:srgbClr val="FFFF00"/>
              </a:solidFill>
              <a:latin typeface="Helvetica Neue"/>
              <a:ea typeface="Helvetica Neue"/>
              <a:cs typeface="Helvetica Neue"/>
              <a:sym typeface="Helvetica Neue"/>
            </a:endParaRPr>
          </a:p>
          <a:p>
            <a:pPr algn="l"/>
            <a:r>
              <a:rPr lang="en-AU" sz="1600" b="1" dirty="0">
                <a:solidFill>
                  <a:srgbClr val="FFFF00"/>
                </a:solidFill>
                <a:latin typeface="Helvetica Neue"/>
                <a:ea typeface="Helvetica Neue"/>
                <a:cs typeface="Helvetica Neue"/>
                <a:sym typeface="Helvetica Neue"/>
              </a:rPr>
              <a:t>Preliminary Finals:  4 teams play and 2 teams are eliminated</a:t>
            </a:r>
          </a:p>
          <a:p>
            <a:pPr algn="l"/>
            <a:endParaRPr lang="en-AU" sz="1600" b="1" dirty="0">
              <a:solidFill>
                <a:srgbClr val="FFFF00"/>
              </a:solidFill>
              <a:latin typeface="Helvetica Neue"/>
              <a:ea typeface="Helvetica Neue"/>
              <a:cs typeface="Helvetica Neue"/>
              <a:sym typeface="Helvetica Neue"/>
            </a:endParaRPr>
          </a:p>
          <a:p>
            <a:pPr algn="l"/>
            <a:r>
              <a:rPr lang="en-AU" sz="1600" b="1" dirty="0">
                <a:solidFill>
                  <a:srgbClr val="FFFF00"/>
                </a:solidFill>
                <a:latin typeface="Helvetica Neue"/>
                <a:ea typeface="Helvetica Neue"/>
                <a:cs typeface="Helvetica Neue"/>
                <a:sym typeface="Helvetica Neue"/>
              </a:rPr>
              <a:t>Grand final: the last 2 teams play for the championship</a:t>
            </a:r>
          </a:p>
          <a:p>
            <a:pPr algn="l"/>
            <a:endParaRPr lang="en-AU" sz="1874" b="1" dirty="0">
              <a:solidFill>
                <a:srgbClr val="FFFF00"/>
              </a:solidFill>
              <a:latin typeface="Helvetica Neue"/>
              <a:ea typeface="Helvetica Neue"/>
              <a:cs typeface="Helvetica Neue"/>
              <a:sym typeface="Helvetica Neue"/>
            </a:endParaRPr>
          </a:p>
          <a:p>
            <a:pPr algn="l"/>
            <a:endParaRPr lang="en-AU" sz="1874" b="1" dirty="0">
              <a:solidFill>
                <a:srgbClr val="FFFF00"/>
              </a:solidFill>
              <a:latin typeface="Helvetica Neue"/>
              <a:ea typeface="Helvetica Neue"/>
              <a:cs typeface="Helvetica Neue"/>
              <a:sym typeface="Helvetica Neue"/>
            </a:endParaRPr>
          </a:p>
          <a:p>
            <a:pPr algn="l"/>
            <a:endParaRPr lang="en-AU" sz="1874" b="1" dirty="0">
              <a:solidFill>
                <a:srgbClr val="FFFF00"/>
              </a:solidFill>
              <a:latin typeface="Helvetica Neue"/>
              <a:sym typeface="Helvetica Neue"/>
            </a:endParaRPr>
          </a:p>
          <a:p>
            <a:pPr algn="l"/>
            <a:r>
              <a:rPr lang="en-AU" sz="1874" b="1" dirty="0">
                <a:solidFill>
                  <a:srgbClr val="FFFF00"/>
                </a:solidFill>
                <a:latin typeface="Helvetica Neue"/>
                <a:sym typeface="Helvetica Neue"/>
              </a:rPr>
              <a:t>How can we work </a:t>
            </a:r>
            <a:r>
              <a:rPr lang="en-AU" sz="1874" b="1" dirty="0" smtClean="0">
                <a:solidFill>
                  <a:srgbClr val="FFFF00"/>
                </a:solidFill>
                <a:latin typeface="Helvetica Neue"/>
                <a:sym typeface="Helvetica Neue"/>
              </a:rPr>
              <a:t>out which team won </a:t>
            </a:r>
            <a:r>
              <a:rPr lang="en-AU" sz="1874" b="1" dirty="0">
                <a:solidFill>
                  <a:srgbClr val="FFFF00"/>
                </a:solidFill>
                <a:latin typeface="Helvetica Neue"/>
                <a:sym typeface="Helvetica Neue"/>
              </a:rPr>
              <a:t>each game without knowing the final score?</a:t>
            </a:r>
          </a:p>
          <a:p>
            <a:pPr algn="l"/>
            <a:endParaRPr lang="en-AU" sz="1874" b="1" dirty="0">
              <a:solidFill>
                <a:srgbClr val="FFFF00"/>
              </a:solidFill>
              <a:latin typeface="Helvetica Neue"/>
              <a:sym typeface="Helvetica Neue"/>
            </a:endParaRPr>
          </a:p>
          <a:p>
            <a:pPr algn="l"/>
            <a:r>
              <a:rPr lang="en-AU" sz="1874" b="1" dirty="0">
                <a:solidFill>
                  <a:srgbClr val="FFFF00"/>
                </a:solidFill>
                <a:latin typeface="Helvetica Neue"/>
                <a:ea typeface="Helvetica Neue"/>
                <a:cs typeface="Helvetica Neue"/>
                <a:sym typeface="Helvetica Neue"/>
              </a:rPr>
              <a:t>We are going to use rules that have been </a:t>
            </a:r>
            <a:r>
              <a:rPr lang="en-AU" sz="1874" b="1" dirty="0" smtClean="0">
                <a:solidFill>
                  <a:srgbClr val="FFFF00"/>
                </a:solidFill>
                <a:latin typeface="Helvetica Neue"/>
                <a:ea typeface="Helvetica Neue"/>
                <a:cs typeface="Helvetica Neue"/>
                <a:sym typeface="Helvetica Neue"/>
              </a:rPr>
              <a:t>created using </a:t>
            </a:r>
            <a:r>
              <a:rPr lang="en-AU" sz="1874" b="1" dirty="0">
                <a:solidFill>
                  <a:srgbClr val="FFFF00"/>
                </a:solidFill>
                <a:latin typeface="Helvetica Neue"/>
                <a:ea typeface="Helvetica Neue"/>
                <a:cs typeface="Helvetica Neue"/>
                <a:sym typeface="Helvetica Neue"/>
              </a:rPr>
              <a:t>statistics to </a:t>
            </a:r>
            <a:r>
              <a:rPr lang="en-AU" sz="1874" b="1" dirty="0" smtClean="0">
                <a:solidFill>
                  <a:srgbClr val="FFFF00"/>
                </a:solidFill>
                <a:latin typeface="Helvetica Neue"/>
                <a:ea typeface="Helvetica Neue"/>
                <a:cs typeface="Helvetica Neue"/>
                <a:sym typeface="Helvetica Neue"/>
              </a:rPr>
              <a:t>work out the winner </a:t>
            </a:r>
            <a:r>
              <a:rPr lang="en-AU" sz="1874" b="1" dirty="0">
                <a:solidFill>
                  <a:srgbClr val="FFFF00"/>
                </a:solidFill>
                <a:latin typeface="Helvetica Neue"/>
                <a:ea typeface="Helvetica Neue"/>
                <a:cs typeface="Helvetica Neue"/>
                <a:sym typeface="Helvetica Neue"/>
              </a:rPr>
              <a:t>a fictitious </a:t>
            </a:r>
            <a:r>
              <a:rPr lang="en-AU" sz="1874" b="1" dirty="0" smtClean="0">
                <a:solidFill>
                  <a:srgbClr val="FFFF00"/>
                </a:solidFill>
                <a:latin typeface="Helvetica Neue"/>
                <a:ea typeface="Helvetica Neue"/>
                <a:cs typeface="Helvetica Neue"/>
                <a:sym typeface="Helvetica Neue"/>
              </a:rPr>
              <a:t>finals </a:t>
            </a:r>
            <a:r>
              <a:rPr lang="en-AU" sz="1874" b="1" dirty="0">
                <a:solidFill>
                  <a:srgbClr val="FFFF00"/>
                </a:solidFill>
                <a:latin typeface="Helvetica Neue"/>
                <a:ea typeface="Helvetica Neue"/>
                <a:cs typeface="Helvetica Neue"/>
                <a:sym typeface="Helvetica Neue"/>
              </a:rPr>
              <a:t>season in </a:t>
            </a:r>
            <a:r>
              <a:rPr lang="en-AU" sz="1874" b="1" dirty="0" smtClean="0">
                <a:solidFill>
                  <a:srgbClr val="FFFF00"/>
                </a:solidFill>
                <a:latin typeface="Helvetica Neue"/>
                <a:ea typeface="Helvetica Neue"/>
                <a:cs typeface="Helvetica Neue"/>
                <a:sym typeface="Helvetica Neue"/>
              </a:rPr>
              <a:t>Rugby League football</a:t>
            </a:r>
            <a:r>
              <a:rPr lang="en-AU" sz="1874" b="1" dirty="0">
                <a:solidFill>
                  <a:srgbClr val="FFFF00"/>
                </a:solidFill>
                <a:latin typeface="Helvetica Neue"/>
                <a:ea typeface="Helvetica Neue"/>
                <a:cs typeface="Helvetica Neue"/>
                <a:sym typeface="Helvetica Neue"/>
              </a:rPr>
              <a:t>. </a:t>
            </a:r>
          </a:p>
          <a:p>
            <a:pPr algn="l" defTabSz="593050"/>
            <a:endParaRPr lang="en-AU" sz="1874" dirty="0">
              <a:solidFill>
                <a:srgbClr val="FFFF00"/>
              </a:solidFill>
            </a:endParaRPr>
          </a:p>
        </p:txBody>
      </p:sp>
      <p:pic>
        <p:nvPicPr>
          <p:cNvPr id="10" name="Picture 9" descr="The finals system used for the end-of-season playoffs. The Finals Season run over 4 consecutive weeks. In the 1st Week, the top 4 teams of the Final Eight play one another in Qualifying Finals while the bottom 4 teams of the Final Eight play one another in Elimination Finals. The winners of the Qualifying Finals go on to the Preliminary Finals in Week 3. In Week 2, losers from the Qualifying Finals get another chance by playing winners from the Elimination Finals in what are called Semi-Finals. The winners from the Semi-Finals go into Week 3 Preliminary Finals and the winners from the Preliminary Finals go into the final week’s game - the Grand Final." title="Infographic 2 "/>
          <p:cNvPicPr>
            <a:picLocks noChangeAspect="1"/>
          </p:cNvPicPr>
          <p:nvPr/>
        </p:nvPicPr>
        <p:blipFill>
          <a:blip r:embed="rId3"/>
          <a:stretch>
            <a:fillRect/>
          </a:stretch>
        </p:blipFill>
        <p:spPr>
          <a:xfrm>
            <a:off x="818471" y="2419805"/>
            <a:ext cx="7095701" cy="6742275"/>
          </a:xfrm>
          <a:prstGeom prst="rect">
            <a:avLst/>
          </a:prstGeom>
        </p:spPr>
      </p:pic>
      <p:pic>
        <p:nvPicPr>
          <p:cNvPr id="11" name="Picture 10"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12" name="Rectangle 11"/>
          <p:cNvSpPr/>
          <p:nvPr/>
        </p:nvSpPr>
        <p:spPr>
          <a:xfrm>
            <a:off x="3451877" y="367102"/>
            <a:ext cx="7050328"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FINALS SEASON</a:t>
            </a:r>
          </a:p>
        </p:txBody>
      </p:sp>
    </p:spTree>
    <p:extLst>
      <p:ext uri="{BB962C8B-B14F-4D97-AF65-F5344CB8AC3E}">
        <p14:creationId xmlns:p14="http://schemas.microsoft.com/office/powerpoint/2010/main" val="1753875922"/>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t>2</a:t>
            </a:r>
            <a:r>
              <a:rPr lang="en-AU" baseline="30000" dirty="0" smtClean="0"/>
              <a:t>nd</a:t>
            </a:r>
            <a:r>
              <a:rPr lang="en-AU" dirty="0" smtClean="0"/>
              <a:t> prelim </a:t>
            </a:r>
            <a:r>
              <a:rPr lang="en-AU" sz="7871" b="0" i="0" u="none" strike="noStrike" cap="none" spc="0" baseline="0" dirty="0" smtClean="0">
                <a:ln>
                  <a:noFill/>
                </a:ln>
                <a:solidFill>
                  <a:srgbClr val="000000"/>
                </a:solidFill>
                <a:effectLst/>
                <a:uFillTx/>
                <a:latin typeface="+mn-lt"/>
                <a:ea typeface="+mn-ea"/>
                <a:cs typeface="+mn-cs"/>
                <a:sym typeface="Helvetica Light"/>
              </a:rPr>
              <a:t>results</a:t>
            </a:r>
            <a:endParaRPr lang="en-AU" dirty="0"/>
          </a:p>
        </p:txBody>
      </p:sp>
      <p:pic>
        <p:nvPicPr>
          <p:cNvPr id="33" name="Picture 32" descr="Details of a match between the Terriers and the Chihuahuas with working included.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10;&#10;The statistics are presented in the following order:&#10;&#10;Line Breaks: Terriers 3 versus Chihuahuas 6&#10;&#10;Tackle Breaks: Terriers 20 versus Chihuahuas 29&#10;&#10;Dummy Half Runs: Terriers 19 versus Chihuahuas 9&#10;&#10;All Run Metres: Terriers 1414 versus Chihuahuas 1901&#10;&#10;Field Goals: Terriers 0 versus Chihuahuas 0&#10;&#10;A blue oval surrounds the Chihuahuas logo at the top right of the page and attached to the oval is the text ‘WON IT!’. This is because one or more of the statistics presented for this match fit one or more of the statistical rules defined for this season.&#10;&#10;In the section where the Line Breaks statistics are presented, the title has been amended to read “Line Breaks Rule”. The difference between values have been calculated to be +3 line breaks in the Chihuahuas favour. This is used to compare against the value of 4 line breaks, the required amount needed for the rule to apply. The text “NO 4 &gt; +3” appears on the Chihuahuas side, right of centre. It means that the difference in line breaks was&#10; too small to be guaranteed a win according to the rule.&#10;&#10;In the section where the Tackle Breaks statistics are presented, the title has been amended to read “Tackle Breaks Rule”. The difference between values have been calculated to be +9 tackle breaks in the Chihuahuas favour. This is used to compare against the value of 11 tackle breaks, the required amount needed for the rule to apply. The text “NO 11 &gt; +9” appears on the Chihuahuas side, right of centre. It means that the difference in tackle breaks was &#10;too small to be guaranteed a win according to the rule.&#10;&#10;In the section where the Dummy Half Runs statistics are presented, the title has been amended to read “Dummy Half Runs Rule”. The difference between values have been calculated to be +10 dummy half runs in the Terriers favour. This is used to compare against the value of 12 dummy half runs, the required amount needed for the rule to apply. The text “+10 &lt; 12 &#10;NO” appears on the Terriers side, left of centre. It means that the difference in dummy half runs was too small to be guaranteed a win according to the rule.&#10;&#10;In the section where the All Run Metres statistics are presented, the title has been amended to read “All Run Metres Rule”. The difference between values have been calculated to be +487 all run metres in the Chihuahuas favour. This is used to compare against the value of 450 all run metres, the required amount needed for the rule to apply. The text “YES 450 ≤ +487” appears on the Chihuahuas side, right of centre. It means that the difference in all run metres was &#10;large enough to be guaranteed a win according to the rule. This statistic alone tells us that the Chihuahuas won the match.&#10;&#10;In the section where the Fields Goals statistics are presented, the title has been amended to read “Fields Goals Rule”. The difference between values have been calculated to be 0 field goals so is in neither team's favour. The text “0 &lt; 1 NO 1 &gt; 0” appears between the two statistics and means that this rule cannot be used at all&#10;&#10;At the bottom of the page is the text “THE SPITZES RULE? NO”." title="2nd prelim final results"/>
          <p:cNvPicPr/>
          <p:nvPr/>
        </p:nvPicPr>
        <p:blipFill>
          <a:blip r:embed="rId3">
            <a:extLst>
              <a:ext uri="{28A0092B-C50C-407E-A947-70E740481C1C}">
                <a14:useLocalDpi xmlns:a14="http://schemas.microsoft.com/office/drawing/2010/main" val="0"/>
              </a:ext>
            </a:extLst>
          </a:blip>
          <a:srcRect/>
          <a:stretch>
            <a:fillRect/>
          </a:stretch>
        </p:blipFill>
        <p:spPr bwMode="auto">
          <a:xfrm>
            <a:off x="3445059" y="324713"/>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8" name="Shape 178"/>
          <p:cNvSpPr/>
          <p:nvPr/>
        </p:nvSpPr>
        <p:spPr>
          <a:xfrm>
            <a:off x="33803" y="5213815"/>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0" name="Shape 181"/>
          <p:cNvSpPr/>
          <p:nvPr/>
        </p:nvSpPr>
        <p:spPr>
          <a:xfrm>
            <a:off x="10700403" y="5193155"/>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a:t>
            </a:r>
            <a:endParaRPr lang="en-US" sz="2624" b="1" dirty="0">
              <a:latin typeface="Helvetica" charset="0"/>
              <a:ea typeface="Helvetica" charset="0"/>
              <a:cs typeface="Helvetica" charset="0"/>
            </a:endParaRP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1907386" y="451970"/>
            <a:ext cx="10139314"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2</a:t>
            </a:r>
            <a:r>
              <a:rPr lang="en-US" sz="6600" b="1" baseline="30000" dirty="0" smtClean="0">
                <a:solidFill>
                  <a:srgbClr val="FFFC02"/>
                </a:solidFill>
                <a:latin typeface="Helvetica" charset="0"/>
                <a:ea typeface="Helvetica" charset="0"/>
                <a:cs typeface="Helvetica" charset="0"/>
              </a:rPr>
              <a:t>nd</a:t>
            </a:r>
            <a:r>
              <a:rPr lang="en-US" sz="6600" b="1" dirty="0" smtClean="0">
                <a:solidFill>
                  <a:srgbClr val="FFFC02"/>
                </a:solidFill>
                <a:latin typeface="Helvetica" charset="0"/>
                <a:ea typeface="Helvetica" charset="0"/>
                <a:cs typeface="Helvetica" charset="0"/>
              </a:rPr>
              <a:t> </a:t>
            </a:r>
            <a:r>
              <a:rPr lang="en-US" sz="6600" b="1" dirty="0">
                <a:solidFill>
                  <a:srgbClr val="FFFC02"/>
                </a:solidFill>
                <a:latin typeface="Helvetica" charset="0"/>
                <a:ea typeface="Helvetica" charset="0"/>
                <a:cs typeface="Helvetica" charset="0"/>
              </a:rPr>
              <a:t>PRELIMINARY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2029552345"/>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Standings</a:t>
            </a:r>
            <a:r>
              <a:rPr lang="en-AU" baseline="0" dirty="0" smtClean="0"/>
              <a:t> after week 3</a:t>
            </a:r>
            <a:endParaRPr lang="en-AU" dirty="0"/>
          </a:p>
        </p:txBody>
      </p:sp>
      <p:pic>
        <p:nvPicPr>
          <p:cNvPr id="7" name="Picture 6" descr="A schematic showing the Finals Season with 9 rectangular boxes labelled for each match. The boxes are arranged according to 4 seperate horizontal sections where each section refers to a particular week of the Finals. &#10;&#10;The first horizontal section has 4 boxes for the 4 matches of Week 1. From left to right those boxes are the First Qualifying Final match, the First Elimination Final match, the Second Elimination Final match and lastly the Second Qualifying Final match.&#10;&#10;The second horizontal section has 2 boxes for the 2 matches of Week 2. The left box is the First Semi-Final match and the right box is the Second Semi-Final match.&#10;&#10;The third horizontal section also has 2 boxes for the 2 matches of Week 3. The left box is the First Preliminary Final and the right box is the Second Preliminary Final Match.&#10;&#10;The forth and final horizontal section has only 1 box for the Grand Final match. This box is placed centrally on the page and is flanked on the left by an illustration of the Championship Cup and on the right by the Championship Pennant. Both the cup and pennant have the text ‘TOP DOG’ written on them as a comical reference to the top team in this fictional Dog League. &#10;&#10;Boxes are connected as follows:&#10;&#10;The First Qualifying Final (first horizontal section, first box across) has an arrow connecting to the the First Preliminary Final (third horizontal section, first box across) indicating the progression of the winner from this match. The loser from this match goes into the 1st Semi-Final Match indicated by an arrow and ‘loser’ label connecting to the second horizontal section and the first box across.&#10;&#10;The Second Qualifying Final (first horizontal section, forth box across) has an arrow connecting to the the Second Preliminary Final (third horizontal section, second box across) indicating the progression of the winner from this match. The loser from this match goes into the 2nd Semi-Final Match indicated by an arrow and ‘loser’ label connecting to the second horizontal section and the second box across.&#10;&#10;The First Elimination Final (first horizontal section, second box across) has an arrow connecting to the the First Semi-Final (second horizontal section, first box across) indicating the progression of the winner from this match. The loser is eliminated from the completion after this match and is not represented at all in this schematic.&#10;&#10;The Second Elimination Final (first horizontal section, third box across) has an arrow connecting to the the Second Semi-Final (second horizontal section, second box across) indicating the progression of the winner from this match. The loser is eliminated from the completion after this match and is not represented at all in this schematic.&#10;&#10;The First Semi-Final (second horizontal section, first box across) has arrow connecting it to the Second Preliminary Final (third horizontal section, second box across) indicating the progression of the winner from this match. The loser is eliminated from the completion after this match and is not represented at all in this schematic.&#10;&#10;The Second Semi-Final (second horizontal section, second box across) has arrow connecting it to the First Preliminary Final (third horizontal section, first box across) indicating the progression of the winner from this match. The loser is eliminated from the completion after this match and is not represented at all in this schematic.&#10;&#10;The First Preliminary Final (third horizontal section, first box across) has arrow connecting it to the Grand Final (forth horizontal section, central box) indicating the progression of the winner from this match. The loser is eliminated from the completion after this match and is not represented at all in this schematic.&#10;&#10;The Second Preliminary Final (third horizontal section, second box across) also has an arrow connecting it to the Grand Final (forth horizontal section, central box) indicating the progression of the winner from this match. The loser is eliminated from the completion after this match and is not represented at all in this schematic.&#10;&#10;The Grand Final box has no other connections to it and the loser from this match is not represented at all in this schematic.&#10;&#10;The winners from each match are shown within their respective match box. The team logo, colours and name are visible under the label ‘winner’. Only the Grand Final box has different label of ‘CHAMPION’.&#10;&#10;After Week 3 the following boxes are filled:&#10;&#10;First Qualifying Final (first horizontal section, first box across) : the Spitzes&#10;&#10;First Elimination Final (first horizontal section, second box across) : the Poodles&#10;&#10;Second Elimination Final (first horizontal section, third box across) : the Shepherds&#10;&#10;Second Qualifying Final (first horizontal section, forth box across) : the Terriers&#10;&#10;First Semi-Final (second horizontal section, first box across): the Chihuahuas&#10;&#10;Second Semi-Final (second horizontal section, second box across): the Boxers&#10;&#10;First Preliminary Final (third horizontal section, first box across): the Spitzes&#10;&#10;Second Preliminary Final (third horizontal section, second box across): the Chihuahuas&#10;&#10;&#10;Only the Grand Final box remains empty.&#10;" title="Finals draw- after week 3"/>
          <p:cNvPicPr/>
          <p:nvPr/>
        </p:nvPicPr>
        <p:blipFill>
          <a:blip r:embed="rId3">
            <a:extLst>
              <a:ext uri="{28A0092B-C50C-407E-A947-70E740481C1C}">
                <a14:useLocalDpi xmlns:a14="http://schemas.microsoft.com/office/drawing/2010/main" val="0"/>
              </a:ext>
            </a:extLst>
          </a:blip>
          <a:srcRect/>
          <a:stretch>
            <a:fillRect/>
          </a:stretch>
        </p:blipFill>
        <p:spPr bwMode="auto">
          <a:xfrm>
            <a:off x="3267367" y="321755"/>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68673" y="25735"/>
            <a:ext cx="6345006" cy="1785104"/>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WHO WON IT?!</a:t>
            </a:r>
          </a:p>
          <a:p>
            <a:r>
              <a:rPr lang="en-US" sz="4400" b="1" dirty="0" smtClean="0">
                <a:solidFill>
                  <a:srgbClr val="FFFC02"/>
                </a:solidFill>
                <a:latin typeface="Helvetica" charset="0"/>
                <a:ea typeface="Helvetica" charset="0"/>
                <a:cs typeface="Helvetica" charset="0"/>
              </a:rPr>
              <a:t>BEGINNING WEEK 4</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2721265788"/>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solidFill>
                  <a:srgbClr val="932192"/>
                </a:solidFill>
              </a:rPr>
              <a:t>Competition week 4</a:t>
            </a:r>
            <a:endParaRPr lang="en-AU" dirty="0">
              <a:solidFill>
                <a:srgbClr val="932192"/>
              </a:solidFill>
            </a:endParaRPr>
          </a:p>
        </p:txBody>
      </p:sp>
      <p:pic>
        <p:nvPicPr>
          <p:cNvPr id="9" name="Picture 8" descr="At the top is a Girl and Boy character with statistical bell curves on their guernseys standing left and right of the title.&#10;The title is competition, and below it reads&#10;Finals Season Week 4&#10;&#10; 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s says Rugby League Football and at the bottom of the picture it says START" title="Week 4 - start"/>
          <p:cNvPicPr/>
          <p:nvPr/>
        </p:nvPicPr>
        <p:blipFill>
          <a:blip r:embed="rId3">
            <a:extLst>
              <a:ext uri="{28A0092B-C50C-407E-A947-70E740481C1C}">
                <a14:useLocalDpi xmlns:a14="http://schemas.microsoft.com/office/drawing/2010/main" val="0"/>
              </a:ext>
            </a:extLst>
          </a:blip>
          <a:srcRect/>
          <a:stretch>
            <a:fillRect/>
          </a:stretch>
        </p:blipFill>
        <p:spPr bwMode="auto">
          <a:xfrm>
            <a:off x="3384250" y="342400"/>
            <a:ext cx="7185600" cy="10224000"/>
          </a:xfrm>
          <a:prstGeom prst="rect">
            <a:avLst/>
          </a:prstGeom>
          <a:noFill/>
          <a:ln>
            <a:noFill/>
          </a:ln>
        </p:spPr>
      </p:pic>
      <p:pic>
        <p:nvPicPr>
          <p:cNvPr id="6" name="Picture 5"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7" name="Rectangle 6"/>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1838583647"/>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rgbClr val="932192"/>
                </a:solidFill>
              </a:rPr>
              <a:t>Grand final</a:t>
            </a:r>
            <a:endParaRPr lang="en-AU" dirty="0">
              <a:solidFill>
                <a:srgbClr val="932192"/>
              </a:solidFill>
            </a:endParaRPr>
          </a:p>
        </p:txBody>
      </p:sp>
      <p:pic>
        <p:nvPicPr>
          <p:cNvPr id="32" name="Picture 31" descr="Details of a match between the Spitzes and the Chihuahuas.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 Between each pair of statistics is an info-graphic that displays their relative size.&#10;&#10;The statistics are presented in the following order:&#10;&#10;Line Breaks: Spitzes 5 versus Chihuahuas 4&#10;&#10;Tackle Breaks: Spitzes 33 versus Chihuahuas 25&#10;&#10;Dummy Half Runs: Spitzes 22 versus Chihuahuas 11&#10;&#10;All Run Metres: Spitzes 1778 versus Chihuahuas 1901&#10;&#10;Field Goals: Spitzes 0 versus Chihuahuas 1&#10;" title="Grand Final"/>
          <p:cNvPicPr/>
          <p:nvPr/>
        </p:nvPicPr>
        <p:blipFill>
          <a:blip r:embed="rId3">
            <a:extLst>
              <a:ext uri="{28A0092B-C50C-407E-A947-70E740481C1C}">
                <a14:useLocalDpi xmlns:a14="http://schemas.microsoft.com/office/drawing/2010/main" val="0"/>
              </a:ext>
            </a:extLst>
          </a:blip>
          <a:srcRect/>
          <a:stretch>
            <a:fillRect/>
          </a:stretch>
        </p:blipFill>
        <p:spPr bwMode="auto">
          <a:xfrm>
            <a:off x="3445059" y="342400"/>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9" name="Shape 178"/>
          <p:cNvSpPr/>
          <p:nvPr/>
        </p:nvSpPr>
        <p:spPr>
          <a:xfrm>
            <a:off x="33803" y="5276513"/>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1" name="Shape 181"/>
          <p:cNvSpPr/>
          <p:nvPr/>
        </p:nvSpPr>
        <p:spPr>
          <a:xfrm>
            <a:off x="10746701" y="5193155"/>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a:t>
            </a:r>
            <a:endParaRPr lang="en-US" sz="2624" b="1" dirty="0">
              <a:latin typeface="Helvetica" charset="0"/>
              <a:ea typeface="Helvetica" charset="0"/>
              <a:cs typeface="Helvetica" charset="0"/>
            </a:endParaRP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3969650" y="451970"/>
            <a:ext cx="6014787"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GRAND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2378145522"/>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932192"/>
                </a:solidFill>
              </a:rPr>
              <a:t>Results – grand final</a:t>
            </a:r>
            <a:endParaRPr lang="en-AU" dirty="0">
              <a:solidFill>
                <a:srgbClr val="932192"/>
              </a:solidFill>
            </a:endParaRPr>
          </a:p>
        </p:txBody>
      </p:sp>
      <p:pic>
        <p:nvPicPr>
          <p:cNvPr id="7" name="Picture 6" descr="At the top is a Girl and Boy character with statistical bell curves on their guernseys standing left and right of the title.&#10;The title is competition, and below it reads&#10;Finals Season Week 4&#10;&#10; 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s says Rugby League Football and at the bottom of the picture it says RESULTS" title="Week 4 - results"/>
          <p:cNvPicPr/>
          <p:nvPr/>
        </p:nvPicPr>
        <p:blipFill>
          <a:blip r:embed="rId3">
            <a:extLst>
              <a:ext uri="{28A0092B-C50C-407E-A947-70E740481C1C}">
                <a14:useLocalDpi xmlns:a14="http://schemas.microsoft.com/office/drawing/2010/main" val="0"/>
              </a:ext>
            </a:extLst>
          </a:blip>
          <a:srcRect/>
          <a:stretch>
            <a:fillRect/>
          </a:stretch>
        </p:blipFill>
        <p:spPr bwMode="auto">
          <a:xfrm>
            <a:off x="3384241" y="207455"/>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44810" y="476737"/>
            <a:ext cx="606448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COMPETITION</a:t>
            </a:r>
          </a:p>
        </p:txBody>
      </p:sp>
    </p:spTree>
    <p:extLst>
      <p:ext uri="{BB962C8B-B14F-4D97-AF65-F5344CB8AC3E}">
        <p14:creationId xmlns:p14="http://schemas.microsoft.com/office/powerpoint/2010/main" val="1137584858"/>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Grand final </a:t>
            </a:r>
            <a:r>
              <a:rPr lang="en-AU" sz="7871" b="0" i="0" u="none" strike="noStrike" cap="none" spc="0" baseline="0" dirty="0" smtClean="0">
                <a:ln>
                  <a:noFill/>
                </a:ln>
                <a:solidFill>
                  <a:srgbClr val="000000"/>
                </a:solidFill>
                <a:effectLst/>
                <a:uFillTx/>
                <a:latin typeface="+mn-lt"/>
                <a:ea typeface="+mn-ea"/>
                <a:cs typeface="+mn-cs"/>
                <a:sym typeface="Helvetica Light"/>
              </a:rPr>
              <a:t>results</a:t>
            </a:r>
            <a:endParaRPr lang="en-AU" dirty="0"/>
          </a:p>
        </p:txBody>
      </p:sp>
      <p:pic>
        <p:nvPicPr>
          <p:cNvPr id="32" name="Picture 31" descr="Details of a match between the Spitzes and the Chihuahuas with working included.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10;&#10;The statistics are presented in the following order:&#10;&#10;Line Breaks: Spitzes 5 versus Chihuahuas 4&#10;&#10;Tackle Breaks: Spitzes 33 versus Chihuahuas 25&#10;&#10;Dummy Half Runs: Spitzes 22 versus Chihuahuas 11&#10;&#10;All Run Metres: Spitzes 1778 versus Chihuahuas 1901&#10;&#10;Field Goals: Spitzes 0 versus Chihuahuas 1&#10;&#10;A blue oval surrounds the Chihuahuas logo at the top left of the page and attached to the oval is the text ‘CHAMPION’. This is because one or more of the statistics presented for this match fit one or more of the statistical rules defined for this season.&#10;&#10;In the section where the Line Breaks statistics are presented, the title has been amended to read “Line Breaks Rule”. The difference between values have been calculated to be +1 line breaks in the Spitzes favour. This is used to compare against the value of 4 line breaks, the required amount needed for the rule to apply. The text “+1 &lt; 4 NO” appears on the Spitzes side, left of centre. It means that the difference in line breaks was &#10;too small to be guaranteed a win according to the rule.&#10;&#10;In the section where the Tackle Breaks statistics are presented, the title has been amended to read “Tackle Breaks Rule”. The difference between values have been calculated to be +8 tackle breaks in the Spitzes favour. This is used to compare against the value of 11 tackle breaks, the required amount needed for the rule to apply. The text “+8 &lt; 11 NO” appears on the Spitzes side, left of centre. It means that the difference in tackle breaks was too small to be guaranteed a win according to the rule.&#10;&#10;In the section where the Dummy Half Runs statistics are presented, the title has been amended to read “Dummy Half Runs Rule”. The difference between values have been calculated to be +11 dummy half runs in the Spitzes favour. This is used to compare against the value of 12 dummy half runs, the required amount needed for the rule to apply. The text “+11 &lt; 12 NO” appears on the Spitzes side, left of centre. It means that the difference in dummy half runs was &#10;too small to be guaranteed a win according to the rule.&#10;&#10;In the section where the All Run Metres statistics are presented, the title has been amended to read “All Run Metres Rule”. The difference between values have been calculated to be +123 all run metres in the Chihuahuas favour. This is used to compare against the value of 450 all run metres, the required amount needed for the rule to apply. The text “NO 450 &gt; +123” appears on the Chihuahuas side, right of centre. It means that the difference in all run metres was &#10;too small to be guaranteed a win according to the rule.&#10;&#10;In the section where the Fields Goals statistics are presented, the title has been amended to read “Fields Goals Rule”. The difference between values have been calculated to be +1 field goals in the Chihuahuas favour. This is used to compare against the value of just 1 field goal, the required amount needed for the rule to apply. The text “&#10;YES 1 ≤ 1” appears on the Chihuahuas side, left of centre. It means that a difference of just one field goal was enough to guarantee a win according to the rule. This statistic alone tells us that the Chihuahuas won the match. &#10;&#10;At the bottom of the page is the text “THE SPITZES RULE? NO”. This rule does not apply to this match! Since the Chihuahuas are a Final Eight Team means they were guaranteed to win with +1 field goal over their opposition. The game where the Spitzes won although they were 1 field goal down was against a team who did not make it into the Final Eight." title="Grand Final Results"/>
          <p:cNvPicPr/>
          <p:nvPr/>
        </p:nvPicPr>
        <p:blipFill>
          <a:blip r:embed="rId3">
            <a:extLst>
              <a:ext uri="{28A0092B-C50C-407E-A947-70E740481C1C}">
                <a14:useLocalDpi xmlns:a14="http://schemas.microsoft.com/office/drawing/2010/main" val="0"/>
              </a:ext>
            </a:extLst>
          </a:blip>
          <a:srcRect/>
          <a:stretch>
            <a:fillRect/>
          </a:stretch>
        </p:blipFill>
        <p:spPr bwMode="auto">
          <a:xfrm>
            <a:off x="3478381" y="343331"/>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9" name="Shape 178"/>
          <p:cNvSpPr/>
          <p:nvPr/>
        </p:nvSpPr>
        <p:spPr>
          <a:xfrm>
            <a:off x="33803" y="5162052"/>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1" name="Shape 181"/>
          <p:cNvSpPr/>
          <p:nvPr/>
        </p:nvSpPr>
        <p:spPr>
          <a:xfrm>
            <a:off x="10700403" y="5142980"/>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a:t>
            </a:r>
            <a:endParaRPr lang="en-US" sz="2624" b="1" dirty="0">
              <a:latin typeface="Helvetica" charset="0"/>
              <a:ea typeface="Helvetica" charset="0"/>
              <a:cs typeface="Helvetica" charset="0"/>
            </a:endParaRP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3969647" y="451970"/>
            <a:ext cx="6014787"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GRAND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239506400"/>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5404" y="3434191"/>
            <a:ext cx="7222696" cy="1885264"/>
          </a:xfrm>
        </p:spPr>
        <p:txBody>
          <a:bodyPr>
            <a:normAutofit/>
          </a:bodyPr>
          <a:lstStyle/>
          <a:p>
            <a:r>
              <a:rPr lang="en-AU" dirty="0" smtClean="0">
                <a:solidFill>
                  <a:srgbClr val="932192"/>
                </a:solidFill>
              </a:rPr>
              <a:t>championship</a:t>
            </a:r>
            <a:endParaRPr lang="en-AU" dirty="0">
              <a:solidFill>
                <a:srgbClr val="932192"/>
              </a:solidFill>
            </a:endParaRPr>
          </a:p>
        </p:txBody>
      </p:sp>
      <p:pic>
        <p:nvPicPr>
          <p:cNvPr id="7" name="Picture 6" descr="A schematic showing the Finals Season with 9 rectangular boxes labelled for each match. The boxes are arranged according to 4 seperate horizontal sections where each section refers to a particular week of the Finals. &#10;&#10;The first horizontal section has 4 boxes for the 4 matches of Week 1. From left to right those boxes are the First Qualifying Final match, the First Elimination Final match, the Second Elimination Final match and lastly the Second Qualifying Final match.&#10;&#10;The second horizontal section has 2 boxes for the 2 matches of Week 2. The left box is the First Semi-Final match and the right box is the Second Semi-Final match.&#10;&#10;The third horizontal section also has 2 boxes for the 2 matches of Week 3. The left box is the First Preliminary Final and the right box is the Second Preliminary Final Match.&#10;&#10;The forth and final horizontal section has only 1 box for the Grand Final match. This box is placed centrally on the page and is flanked on the left by an illustration of the Championship Cup and on the right by the Championship Pennant. Both the cup and pennant have the text ‘TOP DOG’ written on them as a comical reference to the top team in this fictional Dog League. &#10;&#10;Boxes are connected as follows:&#10;&#10;The First Qualifying Final (first horizontal section, first box across) has an arrow connecting to the the First Preliminary Final (third horizontal section, first box across) indicating the progression of the winner from this match. The loser from this match goes into the 1st Semi-Final Match indicated by an arrow and ‘loser’ label connecting to the second horizontal section and the first box across.&#10;&#10;The Second Qualifying Final (first horizontal section, forth box across) has an arrow connecting to the the Second Preliminary Final (third horizontal section, second box across) indicating the progression of the winner from this match. The loser from this match goes into the 2nd Semi-Final Match indicated by an arrow and ‘loser’ label connecting to the second horizontal section and the second box across.&#10;&#10;The First Elimination Final (first horizontal section, second box across) has an arrow connecting to the the First Semi-Final (second horizontal section, first box across) indicating the progression of the winner from this match. The loser is eliminated from the completion after this match and is not represented at all in this schematic.&#10;&#10;The Second Elimination Final (first horizontal section, third box across) has an arrow connecting to the the Second Semi-Final (second horizontal section, second box across) indicating the progression of the winner from this match. The loser is eliminated from the completion after this match and is not represented at all in this schematic.&#10;&#10;The First Semi-Final (second horizontal section, first box across) has arrow connecting it to the Second Preliminary Final (third horizontal section, second box across) indicating the progression of the winner from this match. The loser is eliminated from the completion after this match and is not represented at all in this schematic.&#10;&#10;The Second Semi-Final (second horizontal section, second box across) has arrow connecting it to the First Preliminary Final (third horizontal section, first box across) indicating the progression of the winner from this match. The loser is eliminated from the completion after this match and is not represented at all in this schematic.&#10;&#10;The First Preliminary Final (third horizontal section, first box across) has arrow connecting it to the Grand Final (forth horizontal section, central box) indicating the progression of the winner from this match. The loser is eliminated from the completion after this match and is not represented at all in this schematic.&#10;&#10;The Second Preliminary Final (third horizontal section, second box across) also has an arrow connecting it to the Grand Final (forth horizontal section, central box) indicating the progression of the winner from this match. The loser is eliminated from the completion after this match and is not represented at all in this schematic.&#10;&#10;The Grand Final box has no other connections to it and the loser from this match is not represented at all in this schematic.&#10;&#10;The winners from each match are shown within their respective match box. The team logo, colours and name are visible under the label ‘winner’. Only the Grand Final box has different label of ‘CHAMPION’.&#10;&#10;After Week 4 all boxes are filled:&#10;&#10;First Qualifying Final (first horizontal section, first box across) : the Spitzes&#10;&#10;First Elimination Final (first horizontal section, second box across) : the Poodles&#10;&#10;Second Elimination Final (first horizontal section, third box across) : the Shepherds&#10;&#10;Second Qualifying Final (first horizontal section, forth box across) : the Terriers&#10;&#10;First Semi-Final (second horizontal section, first box across): the Chihuahuas&#10;&#10;Second Semi-Final (second horizontal section, second box across): the Boxers&#10;&#10;First Preliminary Final (third horizontal section, first box across): the Spitzes&#10;&#10;Second Preliminary Final (third horizontal section, second box across): the Chihuahuas&#10;&#10;Grand Final (forth horizontal section, central box): CHAMPION the Chihuahuas" title="Finals schedule - COMPLETE"/>
          <p:cNvPicPr/>
          <p:nvPr/>
        </p:nvPicPr>
        <p:blipFill>
          <a:blip r:embed="rId3">
            <a:extLst>
              <a:ext uri="{28A0092B-C50C-407E-A947-70E740481C1C}">
                <a14:useLocalDpi xmlns:a14="http://schemas.microsoft.com/office/drawing/2010/main" val="0"/>
              </a:ext>
            </a:extLst>
          </a:blip>
          <a:srcRect/>
          <a:stretch>
            <a:fillRect/>
          </a:stretch>
        </p:blipFill>
        <p:spPr bwMode="auto">
          <a:xfrm>
            <a:off x="3384241" y="321755"/>
            <a:ext cx="7185600" cy="10224000"/>
          </a:xfrm>
          <a:prstGeom prst="rect">
            <a:avLst/>
          </a:prstGeom>
          <a:noFill/>
          <a:ln>
            <a:noFill/>
          </a:ln>
        </p:spPr>
      </p:pic>
      <p:pic>
        <p:nvPicPr>
          <p:cNvPr id="4" name="Picture 3"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5" name="Rectangle 4"/>
          <p:cNvSpPr/>
          <p:nvPr/>
        </p:nvSpPr>
        <p:spPr>
          <a:xfrm>
            <a:off x="3968673" y="25735"/>
            <a:ext cx="6345006" cy="1785104"/>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WHO WON IT?!</a:t>
            </a:r>
          </a:p>
          <a:p>
            <a:r>
              <a:rPr lang="en-US" sz="4400" b="1" dirty="0" smtClean="0">
                <a:solidFill>
                  <a:srgbClr val="FFFC02"/>
                </a:solidFill>
                <a:latin typeface="Helvetica" charset="0"/>
                <a:ea typeface="Helvetica" charset="0"/>
                <a:cs typeface="Helvetica" charset="0"/>
              </a:rPr>
              <a:t>CHAMPIONSHIP</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2154220831"/>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221837" y="2340707"/>
            <a:ext cx="5684663" cy="2443555"/>
          </a:xfrm>
        </p:spPr>
        <p:txBody>
          <a:bodyPr anchor="t" anchorCtr="0">
            <a:normAutofit fontScale="90000"/>
          </a:bodyPr>
          <a:lstStyle/>
          <a:p>
            <a:pPr fontAlgn="t">
              <a:defRPr/>
            </a:pPr>
            <a:r>
              <a:rPr lang="en-AU" sz="6700" b="1" dirty="0" smtClean="0">
                <a:solidFill>
                  <a:srgbClr val="FFFF00"/>
                </a:solidFill>
              </a:rPr>
              <a:t>LINE BREAKS RULE</a:t>
            </a:r>
            <a:r>
              <a:rPr lang="en-AU" b="1" dirty="0" smtClean="0">
                <a:solidFill>
                  <a:srgbClr val="FFFF00"/>
                </a:solidFill>
              </a:rPr>
              <a:t/>
            </a:r>
            <a:br>
              <a:rPr lang="en-AU" b="1" dirty="0" smtClean="0">
                <a:solidFill>
                  <a:srgbClr val="FFFF00"/>
                </a:solidFill>
              </a:rPr>
            </a:br>
            <a:r>
              <a:rPr lang="en-US" sz="2530" b="1" dirty="0">
                <a:solidFill>
                  <a:srgbClr val="FFFF00"/>
                </a:solidFill>
              </a:rPr>
              <a:t>In this season, any Final Eight team that had </a:t>
            </a:r>
            <a:r>
              <a:rPr lang="en-US" sz="2530" b="1" dirty="0" smtClean="0">
                <a:solidFill>
                  <a:srgbClr val="FFFF00"/>
                </a:solidFill>
              </a:rPr>
              <a:t>4 or </a:t>
            </a:r>
            <a:r>
              <a:rPr lang="en-US" sz="2530" b="1" dirty="0">
                <a:solidFill>
                  <a:srgbClr val="FFFF00"/>
                </a:solidFill>
              </a:rPr>
              <a:t>more </a:t>
            </a:r>
            <a:r>
              <a:rPr lang="en-US" sz="2530" b="1" dirty="0" smtClean="0">
                <a:solidFill>
                  <a:srgbClr val="FFFF00"/>
                </a:solidFill>
              </a:rPr>
              <a:t>line breaks over </a:t>
            </a:r>
            <a:r>
              <a:rPr lang="en-US" sz="2530" b="1" dirty="0">
                <a:solidFill>
                  <a:srgbClr val="FFFF00"/>
                </a:solidFill>
              </a:rPr>
              <a:t>their opposition always won that game.</a:t>
            </a:r>
            <a:endParaRPr lang="en-AU" sz="2530" b="1" dirty="0">
              <a:solidFill>
                <a:srgbClr val="FFFF00"/>
              </a:solidFill>
            </a:endParaRPr>
          </a:p>
        </p:txBody>
      </p:sp>
      <p:sp>
        <p:nvSpPr>
          <p:cNvPr id="18" name="Rectangle 17"/>
          <p:cNvSpPr/>
          <p:nvPr/>
        </p:nvSpPr>
        <p:spPr>
          <a:xfrm>
            <a:off x="7235152" y="5631339"/>
            <a:ext cx="6223463" cy="1323439"/>
          </a:xfrm>
          <a:prstGeom prst="rect">
            <a:avLst/>
          </a:prstGeom>
        </p:spPr>
        <p:txBody>
          <a:bodyPr wrap="square">
            <a:spAutoFit/>
          </a:bodyPr>
          <a:lstStyle/>
          <a:p>
            <a:pPr algn="l"/>
            <a:r>
              <a:rPr lang="en-US" sz="2000" b="1" dirty="0" smtClean="0">
                <a:solidFill>
                  <a:srgbClr val="FFFF00"/>
                </a:solidFill>
              </a:rPr>
              <a:t>The Line Breaks Rule can be seen </a:t>
            </a:r>
            <a:r>
              <a:rPr lang="en-US" sz="2000" b="1" dirty="0">
                <a:solidFill>
                  <a:srgbClr val="FFFF00"/>
                </a:solidFill>
              </a:rPr>
              <a:t>in a </a:t>
            </a:r>
            <a:r>
              <a:rPr lang="en-US" sz="2000" b="1" dirty="0" smtClean="0">
                <a:solidFill>
                  <a:srgbClr val="FFFF00"/>
                </a:solidFill>
              </a:rPr>
              <a:t>match between the </a:t>
            </a:r>
            <a:r>
              <a:rPr lang="en-US" sz="2000" b="1" dirty="0">
                <a:solidFill>
                  <a:srgbClr val="FFFF00"/>
                </a:solidFill>
              </a:rPr>
              <a:t>Hounds </a:t>
            </a:r>
            <a:r>
              <a:rPr lang="en-US" sz="2000" b="1" dirty="0" smtClean="0">
                <a:solidFill>
                  <a:srgbClr val="FFFF00"/>
                </a:solidFill>
              </a:rPr>
              <a:t>and the </a:t>
            </a:r>
            <a:r>
              <a:rPr lang="en-US" sz="2000" b="1" dirty="0">
                <a:solidFill>
                  <a:srgbClr val="FFFF00"/>
                </a:solidFill>
              </a:rPr>
              <a:t>Spitzes. The Hounds had </a:t>
            </a:r>
            <a:r>
              <a:rPr lang="en-US" sz="2000" b="1" dirty="0" smtClean="0">
                <a:solidFill>
                  <a:srgbClr val="FFFF00"/>
                </a:solidFill>
              </a:rPr>
              <a:t>4 more line breaks than </a:t>
            </a:r>
            <a:r>
              <a:rPr lang="en-US" sz="2000" b="1" dirty="0">
                <a:solidFill>
                  <a:srgbClr val="FFFF00"/>
                </a:solidFill>
              </a:rPr>
              <a:t>the Spitzes and won that game.</a:t>
            </a:r>
            <a:endParaRPr lang="en-AU" sz="2000" b="1" dirty="0">
              <a:solidFill>
                <a:srgbClr val="FFFF00"/>
              </a:solidFill>
            </a:endParaRPr>
          </a:p>
        </p:txBody>
      </p:sp>
      <p:sp>
        <p:nvSpPr>
          <p:cNvPr id="19" name="Rectangle 18"/>
          <p:cNvSpPr/>
          <p:nvPr/>
        </p:nvSpPr>
        <p:spPr>
          <a:xfrm>
            <a:off x="752641" y="7834209"/>
            <a:ext cx="6224400" cy="1938992"/>
          </a:xfrm>
          <a:prstGeom prst="rect">
            <a:avLst/>
          </a:prstGeom>
        </p:spPr>
        <p:txBody>
          <a:bodyPr wrap="square">
            <a:spAutoFit/>
          </a:bodyPr>
          <a:lstStyle/>
          <a:p>
            <a:pPr algn="r"/>
            <a:r>
              <a:rPr lang="en-US" sz="2000" b="1" dirty="0">
                <a:solidFill>
                  <a:srgbClr val="FFFF00"/>
                </a:solidFill>
              </a:rPr>
              <a:t>The rule also comes in to play in a match between the Hounds and the </a:t>
            </a:r>
            <a:r>
              <a:rPr lang="en-US" sz="2000" b="1" dirty="0" smtClean="0">
                <a:solidFill>
                  <a:srgbClr val="FFFF00"/>
                </a:solidFill>
              </a:rPr>
              <a:t>Schnauzers. </a:t>
            </a:r>
            <a:r>
              <a:rPr lang="en-US" sz="2000" b="1" dirty="0">
                <a:solidFill>
                  <a:srgbClr val="FFFF00"/>
                </a:solidFill>
              </a:rPr>
              <a:t>The Hounds had </a:t>
            </a:r>
            <a:r>
              <a:rPr lang="en-US" sz="2000" b="1" dirty="0" smtClean="0">
                <a:solidFill>
                  <a:srgbClr val="FFFF00"/>
                </a:solidFill>
              </a:rPr>
              <a:t>3 more line breaks  than the </a:t>
            </a:r>
            <a:r>
              <a:rPr lang="en-US" sz="2000" b="1" dirty="0">
                <a:solidFill>
                  <a:srgbClr val="FFFF00"/>
                </a:solidFill>
              </a:rPr>
              <a:t>Schnauzers but lost that game. Since the Hounds had less than </a:t>
            </a:r>
            <a:r>
              <a:rPr lang="en-US" sz="2000" b="1" dirty="0" smtClean="0">
                <a:solidFill>
                  <a:srgbClr val="FFFF00"/>
                </a:solidFill>
              </a:rPr>
              <a:t>4 line breaks over </a:t>
            </a:r>
            <a:r>
              <a:rPr lang="en-US" sz="2000" b="1" dirty="0">
                <a:solidFill>
                  <a:srgbClr val="FFFF00"/>
                </a:solidFill>
              </a:rPr>
              <a:t>the Schnauzers, the rule did not guarantee them a win.</a:t>
            </a:r>
            <a:endParaRPr lang="en-AU" sz="2000" b="1" dirty="0">
              <a:solidFill>
                <a:srgbClr val="FFFF00"/>
              </a:solidFill>
            </a:endParaRPr>
          </a:p>
        </p:txBody>
      </p:sp>
      <p:graphicFrame>
        <p:nvGraphicFramePr>
          <p:cNvPr id="21" name="Table 20" descr="Difference in Kicks per Game&#10;Teams that had less than 30 kicks over their opposition (and greater than 0) Won = 64 Lost = 25&#10;Teams that had 30 or more kicks over their opposition Won = 57 Lost = 0&#10;" title="Difference in Kicks per Game "/>
          <p:cNvGraphicFramePr>
            <a:graphicFrameLocks noGrp="1" noChangeAspect="1"/>
          </p:cNvGraphicFramePr>
          <p:nvPr>
            <p:extLst>
              <p:ext uri="{D42A27DB-BD31-4B8C-83A1-F6EECF244321}">
                <p14:modId xmlns:p14="http://schemas.microsoft.com/office/powerpoint/2010/main" val="3433334402"/>
              </p:ext>
            </p:extLst>
          </p:nvPr>
        </p:nvGraphicFramePr>
        <p:xfrm>
          <a:off x="752641" y="2507936"/>
          <a:ext cx="7469196" cy="2065561"/>
        </p:xfrm>
        <a:graphic>
          <a:graphicData uri="http://schemas.openxmlformats.org/drawingml/2006/table">
            <a:tbl>
              <a:tblPr firstRow="1" firstCol="1" bandRow="1">
                <a:tableStyleId>{5940675A-B579-460E-94D1-54222C63F5DA}</a:tableStyleId>
              </a:tblPr>
              <a:tblGrid>
                <a:gridCol w="5202682"/>
                <a:gridCol w="1172308"/>
                <a:gridCol w="1094206"/>
              </a:tblGrid>
              <a:tr h="434449">
                <a:tc>
                  <a:txBody>
                    <a:bodyPr/>
                    <a:lstStyle/>
                    <a:p>
                      <a:pPr algn="ctr">
                        <a:spcAft>
                          <a:spcPts val="0"/>
                        </a:spcAft>
                      </a:pPr>
                      <a:r>
                        <a:rPr lang="en-US" sz="1900" b="1" dirty="0">
                          <a:effectLst/>
                        </a:rPr>
                        <a:t>Difference in </a:t>
                      </a:r>
                      <a:r>
                        <a:rPr lang="en-US" sz="1900" b="1" dirty="0" smtClean="0">
                          <a:effectLst/>
                        </a:rPr>
                        <a:t>Line Breaks per </a:t>
                      </a:r>
                      <a:r>
                        <a:rPr lang="en-US" sz="1900" b="1" dirty="0">
                          <a:effectLst/>
                        </a:rPr>
                        <a:t>Game</a:t>
                      </a:r>
                      <a:endParaRPr lang="en-AU" sz="1900" b="1" dirty="0">
                        <a:effectLst/>
                        <a:latin typeface="Calibri"/>
                        <a:ea typeface="Calibri"/>
                        <a:cs typeface="Times New Roman"/>
                      </a:endParaRPr>
                    </a:p>
                  </a:txBody>
                  <a:tcPr marL="12687" marR="12687" marT="12687" marB="12687" anchor="ctr">
                    <a:solidFill>
                      <a:schemeClr val="bg1"/>
                    </a:solidFill>
                  </a:tcPr>
                </a:tc>
                <a:tc gridSpan="2">
                  <a:txBody>
                    <a:bodyPr/>
                    <a:lstStyle/>
                    <a:p>
                      <a:pPr algn="ctr">
                        <a:spcAft>
                          <a:spcPts val="0"/>
                        </a:spcAft>
                      </a:pPr>
                      <a:r>
                        <a:rPr lang="en-US" sz="1900" b="1" dirty="0">
                          <a:effectLst/>
                        </a:rPr>
                        <a:t>Total </a:t>
                      </a:r>
                      <a:r>
                        <a:rPr lang="en-US" sz="1900" b="1" dirty="0" smtClean="0">
                          <a:effectLst/>
                        </a:rPr>
                        <a:t>Games</a:t>
                      </a:r>
                      <a:endParaRPr lang="en-AU" sz="1900" b="1" dirty="0">
                        <a:effectLst/>
                        <a:latin typeface="Calibri"/>
                        <a:ea typeface="Calibri"/>
                        <a:cs typeface="Times New Roman"/>
                      </a:endParaRPr>
                    </a:p>
                  </a:txBody>
                  <a:tcPr marL="12687" marR="12687" marT="12687" marB="12687" anchor="ctr">
                    <a:solidFill>
                      <a:schemeClr val="bg1"/>
                    </a:solidFill>
                  </a:tcPr>
                </a:tc>
                <a:tc hMerge="1">
                  <a:txBody>
                    <a:bodyPr/>
                    <a:lstStyle/>
                    <a:p>
                      <a:endParaRPr lang="en-AU"/>
                    </a:p>
                  </a:txBody>
                  <a:tcPr/>
                </a:tc>
              </a:tr>
              <a:tr h="815556">
                <a:tc>
                  <a:txBody>
                    <a:bodyPr/>
                    <a:lstStyle/>
                    <a:p>
                      <a:pPr algn="ctr">
                        <a:spcAft>
                          <a:spcPts val="0"/>
                        </a:spcAft>
                      </a:pPr>
                      <a:r>
                        <a:rPr lang="en-US" sz="1900" dirty="0">
                          <a:effectLst/>
                        </a:rPr>
                        <a:t>Teams that had less than </a:t>
                      </a:r>
                      <a:r>
                        <a:rPr lang="en-US" sz="1900" dirty="0" smtClean="0">
                          <a:effectLst/>
                        </a:rPr>
                        <a:t>4 Line Breaks over </a:t>
                      </a:r>
                      <a:r>
                        <a:rPr lang="en-US" sz="1900" dirty="0">
                          <a:effectLst/>
                        </a:rPr>
                        <a:t>their opposition </a:t>
                      </a:r>
                      <a:r>
                        <a:rPr lang="en-US" sz="1900" dirty="0" smtClean="0">
                          <a:effectLst/>
                        </a:rPr>
                        <a:t>(but more than </a:t>
                      </a:r>
                      <a:r>
                        <a:rPr lang="en-US" sz="1900" dirty="0">
                          <a:effectLst/>
                        </a:rPr>
                        <a:t>0)</a:t>
                      </a:r>
                      <a:endParaRPr lang="en-AU" sz="1900" dirty="0">
                        <a:effectLst/>
                        <a:latin typeface="Calibri"/>
                        <a:ea typeface="Calibri"/>
                        <a:cs typeface="Times New Roman"/>
                      </a:endParaRPr>
                    </a:p>
                  </a:txBody>
                  <a:tcPr marL="12687" marR="12687" marT="12687" marB="12687" anchor="ctr">
                    <a:solidFill>
                      <a:schemeClr val="bg1"/>
                    </a:solidFill>
                  </a:tcPr>
                </a:tc>
                <a:tc>
                  <a:txBody>
                    <a:bodyPr/>
                    <a:lstStyle/>
                    <a:p>
                      <a:pPr algn="ctr">
                        <a:spcAft>
                          <a:spcPts val="0"/>
                        </a:spcAft>
                      </a:pPr>
                      <a:r>
                        <a:rPr lang="en-US" sz="1900" dirty="0" smtClean="0">
                          <a:effectLst/>
                        </a:rPr>
                        <a:t>Won 66</a:t>
                      </a:r>
                      <a:endParaRPr lang="en-AU" sz="1900" dirty="0">
                        <a:effectLst/>
                        <a:latin typeface="Calibri"/>
                        <a:ea typeface="Calibri"/>
                        <a:cs typeface="Times New Roman"/>
                      </a:endParaRPr>
                    </a:p>
                  </a:txBody>
                  <a:tcPr marL="12687" marR="12687" marT="12687" marB="12687" anchor="ctr">
                    <a:solidFill>
                      <a:schemeClr val="bg1"/>
                    </a:solidFill>
                  </a:tcPr>
                </a:tc>
                <a:tc>
                  <a:txBody>
                    <a:bodyPr/>
                    <a:lstStyle/>
                    <a:p>
                      <a:pPr algn="ctr">
                        <a:spcAft>
                          <a:spcPts val="0"/>
                        </a:spcAft>
                      </a:pPr>
                      <a:r>
                        <a:rPr lang="en-US" sz="1900" dirty="0" smtClean="0">
                          <a:effectLst/>
                        </a:rPr>
                        <a:t>Lost 25</a:t>
                      </a:r>
                      <a:endParaRPr lang="en-AU" sz="1900" dirty="0">
                        <a:effectLst/>
                        <a:latin typeface="Calibri"/>
                        <a:ea typeface="Calibri"/>
                        <a:cs typeface="Times New Roman"/>
                      </a:endParaRPr>
                    </a:p>
                  </a:txBody>
                  <a:tcPr marL="12687" marR="12687" marT="12687" marB="12687" anchor="ctr">
                    <a:solidFill>
                      <a:schemeClr val="bg1"/>
                    </a:solidFill>
                  </a:tcPr>
                </a:tc>
              </a:tr>
              <a:tr h="815556">
                <a:tc>
                  <a:txBody>
                    <a:bodyPr/>
                    <a:lstStyle/>
                    <a:p>
                      <a:pPr algn="ctr">
                        <a:spcAft>
                          <a:spcPts val="0"/>
                        </a:spcAft>
                      </a:pPr>
                      <a:r>
                        <a:rPr lang="en-US" sz="1900" dirty="0">
                          <a:effectLst/>
                        </a:rPr>
                        <a:t>Teams that had </a:t>
                      </a:r>
                      <a:r>
                        <a:rPr lang="en-US" sz="1900" dirty="0" smtClean="0">
                          <a:effectLst/>
                        </a:rPr>
                        <a:t>4 or</a:t>
                      </a:r>
                      <a:r>
                        <a:rPr lang="en-US" sz="1900" baseline="0" dirty="0" smtClean="0">
                          <a:effectLst/>
                        </a:rPr>
                        <a:t> more line breaks</a:t>
                      </a:r>
                      <a:r>
                        <a:rPr lang="en-US" sz="1900" dirty="0" smtClean="0">
                          <a:effectLst/>
                        </a:rPr>
                        <a:t> </a:t>
                      </a:r>
                      <a:r>
                        <a:rPr lang="en-US" sz="1900" dirty="0">
                          <a:effectLst/>
                        </a:rPr>
                        <a:t>over their opposition</a:t>
                      </a:r>
                      <a:endParaRPr lang="en-AU" sz="1900" dirty="0">
                        <a:effectLst/>
                        <a:latin typeface="Calibri"/>
                        <a:ea typeface="Calibri"/>
                        <a:cs typeface="Times New Roman"/>
                      </a:endParaRPr>
                    </a:p>
                  </a:txBody>
                  <a:tcPr marL="12687" marR="12687" marT="12687" marB="12687" anchor="ctr">
                    <a:solidFill>
                      <a:schemeClr val="bg1"/>
                    </a:solidFill>
                  </a:tcPr>
                </a:tc>
                <a:tc>
                  <a:txBody>
                    <a:bodyPr/>
                    <a:lstStyle/>
                    <a:p>
                      <a:pPr algn="ctr">
                        <a:spcAft>
                          <a:spcPts val="0"/>
                        </a:spcAft>
                      </a:pPr>
                      <a:r>
                        <a:rPr lang="en-US" sz="1900" dirty="0" smtClean="0">
                          <a:effectLst/>
                        </a:rPr>
                        <a:t>Won 40</a:t>
                      </a:r>
                      <a:endParaRPr lang="en-AU" sz="1900" dirty="0">
                        <a:effectLst/>
                        <a:latin typeface="Calibri"/>
                        <a:ea typeface="Calibri"/>
                        <a:cs typeface="Times New Roman"/>
                      </a:endParaRPr>
                    </a:p>
                  </a:txBody>
                  <a:tcPr marL="12687" marR="12687" marT="12687" marB="12687" anchor="ctr">
                    <a:solidFill>
                      <a:schemeClr val="bg1"/>
                    </a:solidFill>
                  </a:tcPr>
                </a:tc>
                <a:tc>
                  <a:txBody>
                    <a:bodyPr/>
                    <a:lstStyle/>
                    <a:p>
                      <a:pPr algn="ctr">
                        <a:spcAft>
                          <a:spcPts val="0"/>
                        </a:spcAft>
                      </a:pPr>
                      <a:r>
                        <a:rPr lang="en-US" sz="1900" dirty="0" smtClean="0">
                          <a:effectLst/>
                        </a:rPr>
                        <a:t>Lost</a:t>
                      </a:r>
                      <a:r>
                        <a:rPr lang="en-US" sz="1900" baseline="0" dirty="0" smtClean="0">
                          <a:effectLst/>
                        </a:rPr>
                        <a:t> </a:t>
                      </a:r>
                      <a:r>
                        <a:rPr lang="en-US" sz="1900" dirty="0" smtClean="0">
                          <a:effectLst/>
                        </a:rPr>
                        <a:t>0</a:t>
                      </a:r>
                      <a:endParaRPr lang="en-AU" sz="1900" dirty="0">
                        <a:effectLst/>
                        <a:latin typeface="Calibri"/>
                        <a:ea typeface="Calibri"/>
                        <a:cs typeface="Times New Roman"/>
                      </a:endParaRPr>
                    </a:p>
                  </a:txBody>
                  <a:tcPr marL="12687" marR="12687" marT="12687" marB="12687" anchor="ctr">
                    <a:solidFill>
                      <a:schemeClr val="bg1"/>
                    </a:solidFill>
                  </a:tcPr>
                </a:tc>
              </a:tr>
            </a:tbl>
          </a:graphicData>
        </a:graphic>
      </p:graphicFrame>
      <p:pic>
        <p:nvPicPr>
          <p:cNvPr id="9" name="Picture 8" descr="Girl and Boy characters with statistical bell curves on their guernseys standing left and right of the title."/>
          <p:cNvPicPr>
            <a:picLocks noChangeAspect="1"/>
          </p:cNvPicPr>
          <p:nvPr/>
        </p:nvPicPr>
        <p:blipFill>
          <a:blip r:embed="rId3"/>
          <a:stretch>
            <a:fillRect/>
          </a:stretch>
        </p:blipFill>
        <p:spPr>
          <a:xfrm>
            <a:off x="461941" y="25735"/>
            <a:ext cx="13030200" cy="1981200"/>
          </a:xfrm>
          <a:prstGeom prst="rect">
            <a:avLst/>
          </a:prstGeom>
        </p:spPr>
      </p:pic>
      <p:sp>
        <p:nvSpPr>
          <p:cNvPr id="11" name="Rectangle 10"/>
          <p:cNvSpPr/>
          <p:nvPr/>
        </p:nvSpPr>
        <p:spPr>
          <a:xfrm>
            <a:off x="2210353" y="218831"/>
            <a:ext cx="9533379" cy="1477328"/>
          </a:xfrm>
          <a:prstGeom prst="rect">
            <a:avLst/>
          </a:prstGeom>
        </p:spPr>
        <p:txBody>
          <a:bodyPr wrap="none">
            <a:spAutoFit/>
          </a:bodyPr>
          <a:lstStyle/>
          <a:p>
            <a:r>
              <a:rPr lang="en-US" sz="5400" b="1" dirty="0" smtClean="0">
                <a:solidFill>
                  <a:srgbClr val="FFFC02"/>
                </a:solidFill>
                <a:latin typeface="Helvetica" charset="0"/>
                <a:ea typeface="Helvetica" charset="0"/>
                <a:cs typeface="Helvetica" charset="0"/>
              </a:rPr>
              <a:t>WHAT’S THE DIFFERENCE?</a:t>
            </a:r>
          </a:p>
          <a:p>
            <a:r>
              <a:rPr lang="en-US" b="1" dirty="0" smtClean="0">
                <a:solidFill>
                  <a:srgbClr val="FFFC02"/>
                </a:solidFill>
                <a:latin typeface="Helvetica" charset="0"/>
                <a:ea typeface="Helvetica" charset="0"/>
                <a:cs typeface="Helvetica" charset="0"/>
              </a:rPr>
              <a:t>FINAL EIGHT STATISTICAL RULES</a:t>
            </a:r>
            <a:endParaRPr lang="en-US" b="1" dirty="0">
              <a:solidFill>
                <a:srgbClr val="FFFC02"/>
              </a:solidFill>
              <a:latin typeface="Helvetica" charset="0"/>
              <a:ea typeface="Helvetica" charset="0"/>
              <a:cs typeface="Helvetica" charset="0"/>
            </a:endParaRPr>
          </a:p>
        </p:txBody>
      </p:sp>
      <p:pic>
        <p:nvPicPr>
          <p:cNvPr id="10" name="Picture 9" descr="Details the  match between the Hounds and the Spitzes. The silhouetted dog logos are far-left and far-right and between them are the final scores from the match: Hounds 28 vs. Spitzes 24. Above the Hounds is the word ‘WINNER’. Below each logo are the total  number of ‘Line Breaks’ made by each team: Hounds 8 vs. Sptizes 4. Between these ‘Line Breaks’ totals there is a column subtraction of the larger number from the smaller number showing a result of ‘+4’. Underneath the Hounds is written ‘4 more line breaks’ indicating how many more line breaks the Hounds made over the Spitzes." title="Infographic 3"/>
          <p:cNvPicPr/>
          <p:nvPr/>
        </p:nvPicPr>
        <p:blipFill>
          <a:blip r:embed="rId4"/>
          <a:stretch>
            <a:fillRect/>
          </a:stretch>
        </p:blipFill>
        <p:spPr>
          <a:xfrm>
            <a:off x="402431" y="4968058"/>
            <a:ext cx="6642100" cy="2466000"/>
          </a:xfrm>
          <a:prstGeom prst="rect">
            <a:avLst/>
          </a:prstGeom>
          <a:solidFill>
            <a:schemeClr val="bg1"/>
          </a:solidFill>
        </p:spPr>
      </p:pic>
      <p:pic>
        <p:nvPicPr>
          <p:cNvPr id="12" name="Picture 11" descr="Details the  match between the Hounds and the Schnauzers. The silhouetted dog logos are far-left and far-right and between them are the final scores from the match: Hounds 30 vs. Schnauzers 36. Above the Schnauzers is the word ‘WINNER’. Below each logo are the total  number of ‘Line Breaks’ made by each team: Hounds 6 vs. Sptizes 3. Between these ‘Line Breaks’ totals there is another column subtraction of the larger number from the smaller number showing a result of ‘+3’. Underneath the Hounds is written ‘3 more line breaks’ indicating how many more line breaks the Hounds made over the Spitzes. Taken with Infographic 3, these examples illustrate that having more line breaks does not guarantee victory." title="Infographic 4 "/>
          <p:cNvPicPr/>
          <p:nvPr/>
        </p:nvPicPr>
        <p:blipFill>
          <a:blip r:embed="rId5"/>
          <a:stretch>
            <a:fillRect/>
          </a:stretch>
        </p:blipFill>
        <p:spPr>
          <a:xfrm>
            <a:off x="7177881" y="7450078"/>
            <a:ext cx="6642100" cy="2633980"/>
          </a:xfrm>
          <a:prstGeom prst="rect">
            <a:avLst/>
          </a:prstGeom>
          <a:solidFill>
            <a:schemeClr val="bg1"/>
          </a:solidFill>
        </p:spPr>
      </p:pic>
    </p:spTree>
    <p:extLst>
      <p:ext uri="{BB962C8B-B14F-4D97-AF65-F5344CB8AC3E}">
        <p14:creationId xmlns:p14="http://schemas.microsoft.com/office/powerpoint/2010/main" val="790024455"/>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hape 176"/>
          <p:cNvSpPr/>
          <p:nvPr/>
        </p:nvSpPr>
        <p:spPr>
          <a:xfrm>
            <a:off x="1714502" y="2415393"/>
            <a:ext cx="4201622"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TACKLE BREAKS RULE</a:t>
            </a:r>
            <a:endParaRPr lang="en-US" sz="2624" b="1" dirty="0">
              <a:latin typeface="Helvetica" charset="0"/>
              <a:ea typeface="Helvetica" charset="0"/>
              <a:cs typeface="Helvetica" charset="0"/>
            </a:endParaRPr>
          </a:p>
        </p:txBody>
      </p:sp>
      <p:sp>
        <p:nvSpPr>
          <p:cNvPr id="177" name="Shape 177"/>
          <p:cNvSpPr/>
          <p:nvPr/>
        </p:nvSpPr>
        <p:spPr>
          <a:xfrm>
            <a:off x="2504870" y="3099797"/>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a:t>
            </a:r>
            <a:r>
              <a:rPr lang="en-US" sz="2061" dirty="0" smtClean="0"/>
              <a:t>11 </a:t>
            </a:r>
            <a:r>
              <a:rPr lang="en-US" sz="2061" dirty="0"/>
              <a:t>or more </a:t>
            </a:r>
            <a:r>
              <a:rPr lang="en-US" sz="2061" dirty="0" smtClean="0"/>
              <a:t>tackle breaks </a:t>
            </a:r>
            <a:r>
              <a:rPr lang="en-US" sz="2061" dirty="0"/>
              <a:t>over their opposition always won that game.</a:t>
            </a:r>
          </a:p>
        </p:txBody>
      </p:sp>
      <p:sp>
        <p:nvSpPr>
          <p:cNvPr id="178" name="Shape 178"/>
          <p:cNvSpPr/>
          <p:nvPr/>
        </p:nvSpPr>
        <p:spPr>
          <a:xfrm>
            <a:off x="1447800" y="5205066"/>
            <a:ext cx="4468324"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DUMMY-HALF RUNS RULE </a:t>
            </a:r>
            <a:endParaRPr lang="en-US" sz="2624" b="1" dirty="0">
              <a:latin typeface="Helvetica" charset="0"/>
              <a:ea typeface="Helvetica" charset="0"/>
              <a:cs typeface="Helvetica" charset="0"/>
            </a:endParaRPr>
          </a:p>
        </p:txBody>
      </p:sp>
      <p:sp>
        <p:nvSpPr>
          <p:cNvPr id="179" name="Shape 179"/>
          <p:cNvSpPr/>
          <p:nvPr/>
        </p:nvSpPr>
        <p:spPr>
          <a:xfrm>
            <a:off x="2504870" y="5882487"/>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a:t>
            </a:r>
            <a:r>
              <a:rPr lang="en-US" sz="2061" dirty="0" smtClean="0"/>
              <a:t>12 or </a:t>
            </a:r>
            <a:r>
              <a:rPr lang="en-US" sz="2061" dirty="0"/>
              <a:t>more </a:t>
            </a:r>
            <a:r>
              <a:rPr lang="en-US" sz="2061" dirty="0" smtClean="0"/>
              <a:t/>
            </a:r>
            <a:br>
              <a:rPr lang="en-US" sz="2061" dirty="0" smtClean="0"/>
            </a:br>
            <a:r>
              <a:rPr lang="en-US" sz="2061" dirty="0" smtClean="0"/>
              <a:t>dummy-half runs over </a:t>
            </a:r>
            <a:r>
              <a:rPr lang="en-US" sz="2061" dirty="0"/>
              <a:t>their opposition always won that game.</a:t>
            </a:r>
          </a:p>
        </p:txBody>
      </p:sp>
      <p:sp>
        <p:nvSpPr>
          <p:cNvPr id="181" name="Shape 181"/>
          <p:cNvSpPr/>
          <p:nvPr/>
        </p:nvSpPr>
        <p:spPr>
          <a:xfrm>
            <a:off x="7910312" y="5214351"/>
            <a:ext cx="4643637"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ALL RUN METRES RULE </a:t>
            </a:r>
            <a:endParaRPr lang="en-US" sz="2624" b="1" dirty="0">
              <a:latin typeface="Helvetica" charset="0"/>
              <a:ea typeface="Helvetica" charset="0"/>
              <a:cs typeface="Helvetica" charset="0"/>
            </a:endParaRPr>
          </a:p>
        </p:txBody>
      </p:sp>
      <p:sp>
        <p:nvSpPr>
          <p:cNvPr id="182" name="Shape 182"/>
          <p:cNvSpPr/>
          <p:nvPr/>
        </p:nvSpPr>
        <p:spPr>
          <a:xfrm>
            <a:off x="7886581" y="5839532"/>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smtClean="0"/>
              <a:t>Any Final Eight team that travelled 450 metres or more in runs over their opposition always won that game.</a:t>
            </a:r>
            <a:endParaRPr lang="en-US" sz="2061" dirty="0"/>
          </a:p>
        </p:txBody>
      </p:sp>
      <p:sp>
        <p:nvSpPr>
          <p:cNvPr id="184" name="Shape 184"/>
          <p:cNvSpPr/>
          <p:nvPr/>
        </p:nvSpPr>
        <p:spPr>
          <a:xfrm>
            <a:off x="2472203" y="8368707"/>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a:t>
            </a:r>
            <a:r>
              <a:rPr lang="en-US" sz="2061" dirty="0" smtClean="0"/>
              <a:t>kicked 1 or more field goals over their </a:t>
            </a:r>
            <a:r>
              <a:rPr lang="en-US" sz="2061" dirty="0"/>
              <a:t>opposition always won that </a:t>
            </a:r>
            <a:r>
              <a:rPr lang="en-US" sz="2061" dirty="0" smtClean="0"/>
              <a:t>game, with the exception of the </a:t>
            </a:r>
            <a:r>
              <a:rPr lang="en-US" sz="2061" dirty="0" err="1" smtClean="0"/>
              <a:t>Spitzes</a:t>
            </a:r>
            <a:r>
              <a:rPr lang="en-US" sz="2061" dirty="0" smtClean="0"/>
              <a:t>.</a:t>
            </a:r>
            <a:endParaRPr lang="en-US" sz="2061" dirty="0"/>
          </a:p>
        </p:txBody>
      </p:sp>
      <p:sp>
        <p:nvSpPr>
          <p:cNvPr id="185" name="Shape 185"/>
          <p:cNvSpPr/>
          <p:nvPr/>
        </p:nvSpPr>
        <p:spPr>
          <a:xfrm>
            <a:off x="2472202" y="7697300"/>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FIELD GOAL RULE </a:t>
            </a:r>
            <a:endParaRPr lang="en-US" sz="2624" b="1" dirty="0">
              <a:latin typeface="Helvetica" charset="0"/>
              <a:ea typeface="Helvetica" charset="0"/>
              <a:cs typeface="Helvetica" charset="0"/>
            </a:endParaRPr>
          </a:p>
        </p:txBody>
      </p:sp>
      <p:sp>
        <p:nvSpPr>
          <p:cNvPr id="187" name="Shape 187"/>
          <p:cNvSpPr/>
          <p:nvPr/>
        </p:nvSpPr>
        <p:spPr>
          <a:xfrm>
            <a:off x="7886582" y="2379176"/>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LINE BREAKS RULE</a:t>
            </a:r>
            <a:endParaRPr lang="en-US" sz="2624" b="1" dirty="0">
              <a:latin typeface="Helvetica" charset="0"/>
              <a:ea typeface="Helvetica" charset="0"/>
              <a:cs typeface="Helvetica" charset="0"/>
            </a:endParaRPr>
          </a:p>
        </p:txBody>
      </p:sp>
      <p:sp>
        <p:nvSpPr>
          <p:cNvPr id="188" name="Shape 188"/>
          <p:cNvSpPr/>
          <p:nvPr/>
        </p:nvSpPr>
        <p:spPr>
          <a:xfrm>
            <a:off x="7873891" y="3049457"/>
            <a:ext cx="3378588" cy="1963624"/>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smtClean="0"/>
              <a:t>Any Final </a:t>
            </a:r>
            <a:r>
              <a:rPr lang="en-US" sz="2061" dirty="0"/>
              <a:t>Eight </a:t>
            </a:r>
            <a:r>
              <a:rPr lang="en-US" sz="2061" dirty="0" smtClean="0"/>
              <a:t>team that had 4 or more line breaks over </a:t>
            </a:r>
            <a:r>
              <a:rPr lang="en-US" sz="2061" dirty="0"/>
              <a:t>their opposition always won that game.</a:t>
            </a:r>
          </a:p>
        </p:txBody>
      </p:sp>
      <p:sp>
        <p:nvSpPr>
          <p:cNvPr id="190" name="Shape 190"/>
          <p:cNvSpPr/>
          <p:nvPr/>
        </p:nvSpPr>
        <p:spPr>
          <a:xfrm>
            <a:off x="7886582" y="8287190"/>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smtClean="0"/>
              <a:t>If another rule applies to a </a:t>
            </a:r>
            <a:r>
              <a:rPr lang="en-US" sz="2061" dirty="0" err="1" smtClean="0"/>
              <a:t>Spitzes</a:t>
            </a:r>
            <a:r>
              <a:rPr lang="en-US" sz="2061" dirty="0" smtClean="0"/>
              <a:t> match, the Field Goal rule can be broken. If no other rule applies, the Field Goal rule becomes the decider.</a:t>
            </a:r>
            <a:endParaRPr lang="en-US" sz="2061" dirty="0"/>
          </a:p>
        </p:txBody>
      </p:sp>
      <p:sp>
        <p:nvSpPr>
          <p:cNvPr id="191" name="Shape 191"/>
          <p:cNvSpPr/>
          <p:nvPr/>
        </p:nvSpPr>
        <p:spPr>
          <a:xfrm>
            <a:off x="7873891" y="7669699"/>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 </a:t>
            </a:r>
            <a:endParaRPr lang="en-US" sz="2624" b="1" dirty="0">
              <a:latin typeface="Helvetica" charset="0"/>
              <a:ea typeface="Helvetica" charset="0"/>
              <a:cs typeface="Helvetica" charset="0"/>
            </a:endParaRPr>
          </a:p>
        </p:txBody>
      </p:sp>
      <p:pic>
        <p:nvPicPr>
          <p:cNvPr id="16" name="Picture 15" descr="Girl and Boy characters with statistical bell curves on their guernseys standing left and right of the title."/>
          <p:cNvPicPr>
            <a:picLocks noChangeAspect="1"/>
          </p:cNvPicPr>
          <p:nvPr/>
        </p:nvPicPr>
        <p:blipFill>
          <a:blip r:embed="rId3"/>
          <a:stretch>
            <a:fillRect/>
          </a:stretch>
        </p:blipFill>
        <p:spPr>
          <a:xfrm>
            <a:off x="461941" y="25735"/>
            <a:ext cx="13030200" cy="1981200"/>
          </a:xfrm>
          <a:prstGeom prst="rect">
            <a:avLst/>
          </a:prstGeom>
        </p:spPr>
      </p:pic>
      <p:sp>
        <p:nvSpPr>
          <p:cNvPr id="2" name="Title 1"/>
          <p:cNvSpPr>
            <a:spLocks noGrp="1"/>
          </p:cNvSpPr>
          <p:nvPr>
            <p:ph type="title"/>
          </p:nvPr>
        </p:nvSpPr>
        <p:spPr>
          <a:xfrm>
            <a:off x="1714501" y="1167241"/>
            <a:ext cx="10401300" cy="1885264"/>
          </a:xfrm>
        </p:spPr>
        <p:txBody>
          <a:bodyPr>
            <a:normAutofit fontScale="90000"/>
          </a:bodyPr>
          <a:lstStyle/>
          <a:p>
            <a:r>
              <a:rPr lang="en-US" sz="7300" b="1" dirty="0">
                <a:solidFill>
                  <a:srgbClr val="FFFC02"/>
                </a:solidFill>
                <a:latin typeface="Helvetica" charset="0"/>
                <a:ea typeface="Helvetica" charset="0"/>
                <a:cs typeface="Helvetica" charset="0"/>
              </a:rPr>
              <a:t>STATISTICAL RULES</a:t>
            </a:r>
            <a:br>
              <a:rPr lang="en-US" sz="7300" b="1" dirty="0">
                <a:solidFill>
                  <a:srgbClr val="FFFC02"/>
                </a:solidFill>
                <a:latin typeface="Helvetica" charset="0"/>
                <a:ea typeface="Helvetica" charset="0"/>
                <a:cs typeface="Helvetica" charset="0"/>
              </a:rPr>
            </a:br>
            <a:r>
              <a:rPr lang="en-US" sz="4900" b="1" dirty="0">
                <a:solidFill>
                  <a:srgbClr val="FFFC02"/>
                </a:solidFill>
                <a:latin typeface="Helvetica" charset="0"/>
                <a:ea typeface="Helvetica" charset="0"/>
                <a:cs typeface="Helvetica" charset="0"/>
              </a:rPr>
              <a:t>COMPLETE</a:t>
            </a:r>
            <a:r>
              <a:rPr lang="en-US" sz="5400" b="1" dirty="0">
                <a:solidFill>
                  <a:srgbClr val="FFFC02"/>
                </a:solidFill>
                <a:latin typeface="Helvetica" charset="0"/>
                <a:ea typeface="Helvetica" charset="0"/>
                <a:cs typeface="Helvetica" charset="0"/>
              </a:rPr>
              <a:t> </a:t>
            </a:r>
            <a:r>
              <a:rPr lang="en-US" sz="5400" b="1" dirty="0" smtClean="0">
                <a:solidFill>
                  <a:srgbClr val="FFFC02"/>
                </a:solidFill>
                <a:latin typeface="Helvetica" charset="0"/>
                <a:ea typeface="Helvetica" charset="0"/>
                <a:cs typeface="Helvetica" charset="0"/>
              </a:rPr>
              <a:t>LIST</a:t>
            </a:r>
            <a:br>
              <a:rPr lang="en-US" sz="5400" b="1" dirty="0" smtClean="0">
                <a:solidFill>
                  <a:srgbClr val="FFFC02"/>
                </a:solidFill>
                <a:latin typeface="Helvetica" charset="0"/>
                <a:ea typeface="Helvetica" charset="0"/>
                <a:cs typeface="Helvetica" charset="0"/>
              </a:rPr>
            </a:br>
            <a:endParaRPr lang="en-AU" dirty="0" smtClean="0">
              <a:solidFill>
                <a:srgbClr val="932192"/>
              </a:solidFill>
              <a:effectLst/>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Details of the match between the Hounds and the Schnauzers with working inlcuded. The title has silhouetted dog logos that are placed far-left and far-right. Between them is the annotation for versus ‘vs.’.&#10;&#10;Below the title are the statistics that will be used to determine which team won the match. Each statistic is presented far-left and far-right so to line-up directly underneath their associated team. Between each pair of statistics is an info-graphic that displays their relative size.&#10;&#10;The statistics are presented in the following order:&#10;&#10;Line Breaks: Hounds 6 versus Schnauzers 3&#10;Tackle Breaks: Hounds 20 versus Schnauzers 15&#10;Dummy Half Runs: Hounds 10 versus Schnauzers 11&#10;All Run Metres: Hounds 1248 versus Schnauzers 1146&#10;Field Goals: Hounds 1 versus Schnauzers 0&#10;&#10;In the row where the Line Breaks statistics are presented, there is a column subtraction in the Hounds section, left of centre. The difference between the 2 statistics are displayed: 6 minus 3 equals +3. Below this is the text “no for the line breaks rule”.&#10;&#10;In the row where the Tackle Breaks statistics are presented, there is a column subtraction in the Hounds section, left of centre. The difference between the 2 statistics are displayed: 20 minus 15 equals +5. Below this is the text “no for the tackle breaks rule”.&#10;&#10;In the row where the Dummy Half Runs statistics are presented, there is a column subtraction in the Schnauzers section, right of centre. The difference between the 2 statistics are displayed: 11 minus 10 equals +1. Below this is the text “no for the dummy-half run rule”.&#10;&#10;In the row where the All Run Metres statistics are presented, there is a column subtraction in the Hounds section, left of centre. The difference between the 2 statistics are displayed: 1248 minus 1146 equals +102. Below this is the text “no for the all run metres rule”.&#10;&#10;In the row where the Field Goal statistics are presented, there is simply the text “+1' in the Hounds section, left of centre. The difference does not need to be calculated as it is 1 minus 0. &#10;&#10;Next to this is the text ‘YES!! The Hounds won it because of the Field Goals Rule&quot; This means the Hounds won the match. To indicate this, a blue oval surrounds the Hounds logo at the top left of the page and attached to the oval is the text ‘WON IT!’." title="INFOGRAPHIC"/>
          <p:cNvPicPr/>
          <p:nvPr/>
        </p:nvPicPr>
        <p:blipFill>
          <a:blip r:embed="rId3">
            <a:extLst>
              <a:ext uri="{28A0092B-C50C-407E-A947-70E740481C1C}">
                <a14:useLocalDpi xmlns:a14="http://schemas.microsoft.com/office/drawing/2010/main" val="0"/>
              </a:ext>
            </a:extLst>
          </a:blip>
          <a:srcRect/>
          <a:stretch>
            <a:fillRect/>
          </a:stretch>
        </p:blipFill>
        <p:spPr bwMode="auto">
          <a:xfrm>
            <a:off x="3494881" y="335915"/>
            <a:ext cx="7185600" cy="10224000"/>
          </a:xfrm>
          <a:prstGeom prst="rect">
            <a:avLst/>
          </a:prstGeom>
          <a:noFill/>
          <a:ln>
            <a:noFill/>
          </a:ln>
        </p:spPr>
      </p:pic>
      <p:sp>
        <p:nvSpPr>
          <p:cNvPr id="176"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TACKLE BREAKS RULE</a:t>
            </a:r>
            <a:endParaRPr lang="en-US" sz="2624" b="1" dirty="0">
              <a:latin typeface="Helvetica" charset="0"/>
              <a:ea typeface="Helvetica" charset="0"/>
              <a:cs typeface="Helvetica" charset="0"/>
            </a:endParaRPr>
          </a:p>
        </p:txBody>
      </p:sp>
      <p:sp>
        <p:nvSpPr>
          <p:cNvPr id="177"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p:txBody>
      </p:sp>
      <p:sp>
        <p:nvSpPr>
          <p:cNvPr id="178" name="Shape 178"/>
          <p:cNvSpPr/>
          <p:nvPr/>
        </p:nvSpPr>
        <p:spPr>
          <a:xfrm>
            <a:off x="-18838" y="5181684"/>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17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181" name="Shape 181"/>
          <p:cNvSpPr/>
          <p:nvPr/>
        </p:nvSpPr>
        <p:spPr>
          <a:xfrm>
            <a:off x="10700403" y="5333049"/>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18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184"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185"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187"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188"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190"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191"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a:t>
            </a:r>
            <a:endParaRPr lang="en-US" sz="2624" b="1" dirty="0">
              <a:latin typeface="Helvetica" charset="0"/>
              <a:ea typeface="Helvetica" charset="0"/>
              <a:cs typeface="Helvetica" charset="0"/>
            </a:endParaRPr>
          </a:p>
        </p:txBody>
      </p:sp>
      <p:pic>
        <p:nvPicPr>
          <p:cNvPr id="16" name="Picture 15"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 name="Title 2"/>
          <p:cNvSpPr>
            <a:spLocks noGrp="1"/>
          </p:cNvSpPr>
          <p:nvPr>
            <p:ph type="title"/>
          </p:nvPr>
        </p:nvSpPr>
        <p:spPr>
          <a:xfrm>
            <a:off x="2343150" y="1186291"/>
            <a:ext cx="9265321" cy="1885264"/>
          </a:xfrm>
        </p:spPr>
        <p:txBody>
          <a:bodyPr>
            <a:normAutofit/>
          </a:bodyPr>
          <a:lstStyle/>
          <a:p>
            <a:pPr rtl="0" fontAlgn="auto" latinLnBrk="0" hangingPunct="0"/>
            <a:r>
              <a:rPr lang="en-US" sz="6600" b="1" i="0" spc="0" baseline="0" dirty="0" smtClean="0">
                <a:ln>
                  <a:noFill/>
                </a:ln>
                <a:solidFill>
                  <a:srgbClr val="FFFC02"/>
                </a:solidFill>
                <a:effectLst/>
                <a:latin typeface="Helvetica"/>
                <a:ea typeface="Helvetica"/>
                <a:cs typeface="Helvetica"/>
              </a:rPr>
              <a:t>WORKED EXAMPLE</a:t>
            </a:r>
            <a:endParaRPr lang="en-AU" dirty="0" smtClean="0">
              <a:effectLst/>
            </a:endParaRPr>
          </a:p>
          <a:p>
            <a:pPr rtl="0" fontAlgn="auto" latinLnBrk="0" hangingPunct="0"/>
            <a:r>
              <a:rPr lang="en-US" sz="4400" b="1" i="0" spc="0" baseline="0" dirty="0" smtClean="0">
                <a:ln>
                  <a:noFill/>
                </a:ln>
                <a:solidFill>
                  <a:srgbClr val="FFFC02"/>
                </a:solidFill>
                <a:effectLst/>
                <a:latin typeface="Helvetica"/>
                <a:ea typeface="Helvetica"/>
                <a:cs typeface="Helvetica"/>
              </a:rPr>
              <a:t>USING STATISTICAL RULES</a:t>
            </a:r>
          </a:p>
          <a:p>
            <a:endParaRPr lang="en-AU" dirty="0"/>
          </a:p>
        </p:txBody>
      </p:sp>
    </p:spTree>
    <p:extLst>
      <p:ext uri="{BB962C8B-B14F-4D97-AF65-F5344CB8AC3E}">
        <p14:creationId xmlns:p14="http://schemas.microsoft.com/office/powerpoint/2010/main" val="61807410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t the top is a Girl and Boy character with statistical bell curves on their guernseys standing left and right of the title.&#10;The title is competition, and below it reads&#10;Finals Season Week 1&#10;&#10; Below this are goal posts are the words 'Who won it?!’.  Above the writing there is a football shown in mid-flight, just before it is about to pass through the goal posts. Behind the goal posts is the dotted line of a statistical bell curve graph. The bell curve with the goal posts in front are positioned to look like a famous graph from statistics demonstrating a concept called ‘standard deviations’. The front panel of both the boy and girl’s guernseys have a statistical bell curve in their team colours.&#10;&#10;Below this is says Rugby League Football and at the bottom of the picture it says START" title="Week 1 - start"/>
          <p:cNvPicPr/>
          <p:nvPr/>
        </p:nvPicPr>
        <p:blipFill>
          <a:blip r:embed="rId3">
            <a:extLst>
              <a:ext uri="{28A0092B-C50C-407E-A947-70E740481C1C}">
                <a14:useLocalDpi xmlns:a14="http://schemas.microsoft.com/office/drawing/2010/main" val="0"/>
              </a:ext>
            </a:extLst>
          </a:blip>
          <a:srcRect/>
          <a:stretch>
            <a:fillRect/>
          </a:stretch>
        </p:blipFill>
        <p:spPr bwMode="auto">
          <a:xfrm>
            <a:off x="3405981" y="330200"/>
            <a:ext cx="7185600" cy="10224000"/>
          </a:xfrm>
          <a:prstGeom prst="rect">
            <a:avLst/>
          </a:prstGeom>
          <a:noFill/>
          <a:ln>
            <a:noFill/>
          </a:ln>
        </p:spPr>
      </p:pic>
      <p:pic>
        <p:nvPicPr>
          <p:cNvPr id="6" name="Picture 5"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 name="Title 2"/>
          <p:cNvSpPr>
            <a:spLocks noGrp="1"/>
          </p:cNvSpPr>
          <p:nvPr>
            <p:ph type="title"/>
          </p:nvPr>
        </p:nvSpPr>
        <p:spPr>
          <a:xfrm>
            <a:off x="3521504" y="652891"/>
            <a:ext cx="6936946" cy="1885264"/>
          </a:xfrm>
        </p:spPr>
        <p:txBody>
          <a:bodyPr>
            <a:normAutofit/>
          </a:bodyPr>
          <a:lstStyle/>
          <a:p>
            <a:pPr rtl="0" fontAlgn="auto" latinLnBrk="0" hangingPunct="0"/>
            <a:r>
              <a:rPr lang="en-US" sz="6600" b="1" i="0" spc="0" baseline="0" dirty="0" smtClean="0">
                <a:ln>
                  <a:noFill/>
                </a:ln>
                <a:solidFill>
                  <a:srgbClr val="FFFC02"/>
                </a:solidFill>
                <a:effectLst/>
                <a:latin typeface="Helvetica"/>
                <a:ea typeface="Helvetica"/>
                <a:cs typeface="Helvetica"/>
              </a:rPr>
              <a:t>COMPETITION</a:t>
            </a:r>
            <a:endParaRPr lang="en-AU" sz="6600" dirty="0" smtClean="0">
              <a:effectLst/>
            </a:endParaRPr>
          </a:p>
          <a:p>
            <a:endParaRPr lang="en-AU" sz="6600" dirty="0"/>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AU" sz="1000" dirty="0" smtClean="0"/>
              <a:t>IST QUALIFYING FINAL</a:t>
            </a:r>
            <a:endParaRPr lang="en-AU" sz="1000" dirty="0"/>
          </a:p>
        </p:txBody>
      </p:sp>
      <p:pic>
        <p:nvPicPr>
          <p:cNvPr id="31" name="Picture 30" descr="Details of the match between the Spitzes and the Chihuahuas.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 Between each pair of statistics is an info-graphic that displays their relative size. &#10;&#10;The statistics are presented in the following order:&#10;&#10;Line Breaks: Spitzes 2 versus Chihuahuas 1&#10;&#10;Tackle Breaks: Spitzes 24 versus Chihuahuas 11&#10;&#10;Dummy Half Runs: Spitzes 18 versus Chihuahuas 10&#10;&#10;All Run Metres: Spitzes 1571 versus Chihuahuas 1891&#10;&#10;Field Goals: Spitzes 0 versus Chihuahuas 0" title="1st Qualifying Final"/>
          <p:cNvPicPr/>
          <p:nvPr/>
        </p:nvPicPr>
        <p:blipFill>
          <a:blip r:embed="rId3">
            <a:extLst>
              <a:ext uri="{28A0092B-C50C-407E-A947-70E740481C1C}">
                <a14:useLocalDpi xmlns:a14="http://schemas.microsoft.com/office/drawing/2010/main" val="0"/>
              </a:ext>
            </a:extLst>
          </a:blip>
          <a:srcRect/>
          <a:stretch>
            <a:fillRect/>
          </a:stretch>
        </p:blipFill>
        <p:spPr bwMode="auto">
          <a:xfrm>
            <a:off x="3463131" y="349250"/>
            <a:ext cx="7185600" cy="10224000"/>
          </a:xfrm>
          <a:prstGeom prst="rect">
            <a:avLst/>
          </a:prstGeom>
          <a:noFill/>
          <a:ln>
            <a:noFill/>
          </a:ln>
        </p:spPr>
      </p:pic>
      <p:sp>
        <p:nvSpPr>
          <p:cNvPr id="17"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8"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a:p>
            <a:pPr lvl="8" indent="0" algn="r" defTabSz="428425">
              <a:spcBef>
                <a:spcPts val="2061"/>
              </a:spcBef>
              <a:defRPr sz="2200" b="1">
                <a:solidFill>
                  <a:srgbClr val="FFFB00"/>
                </a:solidFill>
                <a:latin typeface="Helvetica"/>
                <a:ea typeface="Helvetica"/>
                <a:cs typeface="Helvetica"/>
                <a:sym typeface="Helvetica"/>
              </a:defRPr>
            </a:pPr>
            <a:endParaRPr lang="en-US" sz="2061" dirty="0"/>
          </a:p>
        </p:txBody>
      </p:sp>
      <p:sp>
        <p:nvSpPr>
          <p:cNvPr id="19" name="Shape 178"/>
          <p:cNvSpPr/>
          <p:nvPr/>
        </p:nvSpPr>
        <p:spPr>
          <a:xfrm>
            <a:off x="33803" y="5215448"/>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20"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1" name="Shape 181"/>
          <p:cNvSpPr/>
          <p:nvPr/>
        </p:nvSpPr>
        <p:spPr>
          <a:xfrm>
            <a:off x="10700403" y="5235192"/>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2"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3"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4"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5"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LINE BREAKS RULE</a:t>
            </a:r>
          </a:p>
        </p:txBody>
      </p:sp>
      <p:sp>
        <p:nvSpPr>
          <p:cNvPr id="26"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7"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8"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 </a:t>
            </a:r>
            <a:endParaRPr lang="en-US" sz="2624" b="1" dirty="0">
              <a:latin typeface="Helvetica" charset="0"/>
              <a:ea typeface="Helvetica" charset="0"/>
              <a:cs typeface="Helvetica" charset="0"/>
            </a:endParaRPr>
          </a:p>
        </p:txBody>
      </p:sp>
      <p:pic>
        <p:nvPicPr>
          <p:cNvPr id="29" name="Picture 28"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30" name="Rectangle 29"/>
          <p:cNvSpPr/>
          <p:nvPr/>
        </p:nvSpPr>
        <p:spPr>
          <a:xfrm>
            <a:off x="2305730" y="451970"/>
            <a:ext cx="9342622"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QUALIFYING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1801503192"/>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AU" dirty="0" smtClean="0">
                <a:solidFill>
                  <a:srgbClr val="932192"/>
                </a:solidFill>
              </a:rPr>
              <a:t>1</a:t>
            </a:r>
            <a:r>
              <a:rPr lang="en-AU" baseline="30000" dirty="0" smtClean="0">
                <a:solidFill>
                  <a:srgbClr val="932192"/>
                </a:solidFill>
              </a:rPr>
              <a:t>st</a:t>
            </a:r>
            <a:r>
              <a:rPr lang="en-AU" dirty="0" smtClean="0">
                <a:solidFill>
                  <a:srgbClr val="932192"/>
                </a:solidFill>
              </a:rPr>
              <a:t> </a:t>
            </a:r>
            <a:r>
              <a:rPr lang="en-AU" sz="1218" dirty="0">
                <a:solidFill>
                  <a:srgbClr val="932192"/>
                </a:solidFill>
                <a:latin typeface="Calibri" panose="020F0502020204030204" pitchFamily="34" charset="0"/>
                <a:cs typeface="Calibri" panose="020F0502020204030204" pitchFamily="34" charset="0"/>
              </a:rPr>
              <a:t>Elimination</a:t>
            </a:r>
            <a:r>
              <a:rPr lang="en-AU" baseline="0" dirty="0" smtClean="0">
                <a:solidFill>
                  <a:srgbClr val="932192"/>
                </a:solidFill>
              </a:rPr>
              <a:t> Final</a:t>
            </a:r>
            <a:endParaRPr lang="en-AU" dirty="0">
              <a:solidFill>
                <a:srgbClr val="932192"/>
              </a:solidFill>
            </a:endParaRPr>
          </a:p>
        </p:txBody>
      </p:sp>
      <p:pic>
        <p:nvPicPr>
          <p:cNvPr id="30" name="Picture 29" descr="Details of the match between the Hounds and the Poodles. The title has silhouetted dog logos that are placed far-left and far-right. Between them is the annotation for versus ‘vs.’.&#10;&#10;Below the title are the statistics that will be used to determine which team won the match. They are presented in horizontal sections down the page and are allocated the same amount of area. The name of each statistic appears centrally at the top of their section. Within these areas, each statistic is presented far-left and far-right so to line-up directly underneath their associated team. Between each pair of statistics is an info-graphic that displays their relative size. &#10;&#10;The statistics are presented in the following order:&#10;&#10;Line Breaks: Hounds 2 versus Poodles 6&#10;&#10;Tackle Breaks: Hounds 31 versus Poodles 38&#10;&#10;Dummy Half Runs: Hounds 19 versus Poodles 13&#10;&#10;All Run Metres: Hounds 1261 versus Poodles 1808&#10;&#10;Field Goals: Hounds 0 versus Poodles 0&#10;" title="1st Elimination final"/>
          <p:cNvPicPr/>
          <p:nvPr/>
        </p:nvPicPr>
        <p:blipFill>
          <a:blip r:embed="rId3">
            <a:extLst>
              <a:ext uri="{28A0092B-C50C-407E-A947-70E740481C1C}">
                <a14:useLocalDpi xmlns:a14="http://schemas.microsoft.com/office/drawing/2010/main" val="0"/>
              </a:ext>
            </a:extLst>
          </a:blip>
          <a:srcRect/>
          <a:stretch>
            <a:fillRect/>
          </a:stretch>
        </p:blipFill>
        <p:spPr bwMode="auto">
          <a:xfrm>
            <a:off x="3482181" y="349250"/>
            <a:ext cx="7185600" cy="10224000"/>
          </a:xfrm>
          <a:prstGeom prst="rect">
            <a:avLst/>
          </a:prstGeom>
          <a:noFill/>
          <a:ln>
            <a:noFill/>
          </a:ln>
        </p:spPr>
      </p:pic>
      <p:sp>
        <p:nvSpPr>
          <p:cNvPr id="16" name="Shape 176"/>
          <p:cNvSpPr/>
          <p:nvPr/>
        </p:nvSpPr>
        <p:spPr>
          <a:xfrm>
            <a:off x="47089" y="2087149"/>
            <a:ext cx="3430635" cy="721935"/>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TACKLE BREAKS RULE</a:t>
            </a:r>
          </a:p>
        </p:txBody>
      </p:sp>
      <p:sp>
        <p:nvSpPr>
          <p:cNvPr id="17" name="Shape 177"/>
          <p:cNvSpPr/>
          <p:nvPr/>
        </p:nvSpPr>
        <p:spPr>
          <a:xfrm>
            <a:off x="66471" y="2771553"/>
            <a:ext cx="3378588" cy="191328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11 or more tackle breaks over their opposition always won that game.</a:t>
            </a:r>
          </a:p>
          <a:p>
            <a:pPr lvl="8" indent="0" algn="r" defTabSz="428425">
              <a:spcBef>
                <a:spcPts val="2061"/>
              </a:spcBef>
              <a:defRPr sz="2200" b="1">
                <a:solidFill>
                  <a:srgbClr val="FFFB00"/>
                </a:solidFill>
                <a:latin typeface="Helvetica"/>
                <a:ea typeface="Helvetica"/>
                <a:cs typeface="Helvetica"/>
                <a:sym typeface="Helvetica"/>
              </a:defRPr>
            </a:pPr>
            <a:endParaRPr lang="en-US" sz="2061" dirty="0"/>
          </a:p>
        </p:txBody>
      </p:sp>
      <p:sp>
        <p:nvSpPr>
          <p:cNvPr id="18" name="Shape 178"/>
          <p:cNvSpPr/>
          <p:nvPr/>
        </p:nvSpPr>
        <p:spPr>
          <a:xfrm>
            <a:off x="47089" y="5276513"/>
            <a:ext cx="3443922" cy="6817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DUMMY-HALF RUNS RULE </a:t>
            </a:r>
          </a:p>
        </p:txBody>
      </p:sp>
      <p:sp>
        <p:nvSpPr>
          <p:cNvPr id="19" name="Shape 179"/>
          <p:cNvSpPr/>
          <p:nvPr/>
        </p:nvSpPr>
        <p:spPr>
          <a:xfrm>
            <a:off x="66471" y="5916193"/>
            <a:ext cx="3369706" cy="17417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had 12 or more </a:t>
            </a:r>
            <a:br>
              <a:rPr lang="en-US" sz="2061" dirty="0"/>
            </a:br>
            <a:r>
              <a:rPr lang="en-US" sz="2061" dirty="0"/>
              <a:t>dummy-half runs over their opposition always won that game.</a:t>
            </a:r>
          </a:p>
        </p:txBody>
      </p:sp>
      <p:sp>
        <p:nvSpPr>
          <p:cNvPr id="20" name="Shape 181"/>
          <p:cNvSpPr/>
          <p:nvPr/>
        </p:nvSpPr>
        <p:spPr>
          <a:xfrm>
            <a:off x="10700403" y="5193155"/>
            <a:ext cx="3225836" cy="72303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ALL RUN METRES RULE </a:t>
            </a:r>
          </a:p>
        </p:txBody>
      </p:sp>
      <p:sp>
        <p:nvSpPr>
          <p:cNvPr id="21" name="Shape 182"/>
          <p:cNvSpPr/>
          <p:nvPr/>
        </p:nvSpPr>
        <p:spPr>
          <a:xfrm>
            <a:off x="10676671" y="5958230"/>
            <a:ext cx="3365897" cy="151615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travelled 450 metres or more in runs over their opposition always won that game.</a:t>
            </a:r>
          </a:p>
        </p:txBody>
      </p:sp>
      <p:sp>
        <p:nvSpPr>
          <p:cNvPr id="22" name="Shape 184"/>
          <p:cNvSpPr/>
          <p:nvPr/>
        </p:nvSpPr>
        <p:spPr>
          <a:xfrm>
            <a:off x="33804" y="8116663"/>
            <a:ext cx="3391280" cy="13640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r" defTabSz="428425">
              <a:spcBef>
                <a:spcPts val="2061"/>
              </a:spcBef>
              <a:defRPr sz="2200" b="1">
                <a:solidFill>
                  <a:srgbClr val="FFFB00"/>
                </a:solidFill>
                <a:latin typeface="Helvetica"/>
                <a:ea typeface="Helvetica"/>
                <a:cs typeface="Helvetica"/>
                <a:sym typeface="Helvetica"/>
              </a:defRPr>
            </a:pPr>
            <a:r>
              <a:rPr lang="en-US" sz="2061" dirty="0"/>
              <a:t>Any Final Eight team that kicked 1 or more field goals over their opposition always won that game, with the exception of the </a:t>
            </a:r>
            <a:r>
              <a:rPr lang="en-US" sz="2061" dirty="0" err="1"/>
              <a:t>Spitzes</a:t>
            </a:r>
            <a:r>
              <a:rPr lang="en-US" sz="2061" dirty="0"/>
              <a:t>.</a:t>
            </a:r>
          </a:p>
        </p:txBody>
      </p:sp>
      <p:sp>
        <p:nvSpPr>
          <p:cNvPr id="23" name="Shape 185"/>
          <p:cNvSpPr/>
          <p:nvPr/>
        </p:nvSpPr>
        <p:spPr>
          <a:xfrm>
            <a:off x="33803" y="7654806"/>
            <a:ext cx="3378588" cy="65343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r"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a:latin typeface="Helvetica" charset="0"/>
                <a:ea typeface="Helvetica" charset="0"/>
                <a:cs typeface="Helvetica" charset="0"/>
              </a:rPr>
              <a:t>FIELD GOAL RULE </a:t>
            </a:r>
          </a:p>
        </p:txBody>
      </p:sp>
      <p:sp>
        <p:nvSpPr>
          <p:cNvPr id="24" name="Shape 187"/>
          <p:cNvSpPr/>
          <p:nvPr/>
        </p:nvSpPr>
        <p:spPr>
          <a:xfrm>
            <a:off x="10676672" y="2097824"/>
            <a:ext cx="3581672" cy="75294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ctr">
            <a:noAutofit/>
          </a:bodyP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LINE BREAKS RULE</a:t>
            </a:r>
            <a:endParaRPr lang="en-US" sz="2624" b="1" dirty="0">
              <a:latin typeface="Helvetica" charset="0"/>
              <a:ea typeface="Helvetica" charset="0"/>
              <a:cs typeface="Helvetica" charset="0"/>
            </a:endParaRPr>
          </a:p>
        </p:txBody>
      </p:sp>
      <p:sp>
        <p:nvSpPr>
          <p:cNvPr id="25" name="Shape 188"/>
          <p:cNvSpPr/>
          <p:nvPr/>
        </p:nvSpPr>
        <p:spPr>
          <a:xfrm>
            <a:off x="10663981" y="2768104"/>
            <a:ext cx="3378588" cy="27544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47598" tIns="47598" rIns="47598" bIns="47598" numCol="1" anchor="t">
            <a:noAutofit/>
          </a:bodyPr>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Any Final Eight team that had 4 or more line breaks over their opposition always won that game.</a:t>
            </a:r>
          </a:p>
        </p:txBody>
      </p:sp>
      <p:sp>
        <p:nvSpPr>
          <p:cNvPr id="26" name="Shape 190"/>
          <p:cNvSpPr/>
          <p:nvPr/>
        </p:nvSpPr>
        <p:spPr>
          <a:xfrm>
            <a:off x="10676672" y="8386838"/>
            <a:ext cx="3412392" cy="1665243"/>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lstStyle/>
          <a:p>
            <a:pPr lvl="8" indent="0" algn="l" defTabSz="428425">
              <a:spcBef>
                <a:spcPts val="2061"/>
              </a:spcBef>
              <a:defRPr sz="2200" b="1">
                <a:solidFill>
                  <a:srgbClr val="FFFB00"/>
                </a:solidFill>
                <a:latin typeface="Helvetica"/>
                <a:ea typeface="Helvetica"/>
                <a:cs typeface="Helvetica"/>
                <a:sym typeface="Helvetica"/>
              </a:defRPr>
            </a:pPr>
            <a:r>
              <a:rPr lang="en-US" sz="2061" dirty="0"/>
              <a:t>If another rule applies to a </a:t>
            </a:r>
            <a:r>
              <a:rPr lang="en-US" sz="2061" dirty="0" err="1"/>
              <a:t>Spitzes</a:t>
            </a:r>
            <a:r>
              <a:rPr lang="en-US" sz="2061" dirty="0"/>
              <a:t> match, the Field Goal rule can be broken. If no other rule applies, the Field Goal rule becomes the decider.</a:t>
            </a:r>
          </a:p>
        </p:txBody>
      </p:sp>
      <p:sp>
        <p:nvSpPr>
          <p:cNvPr id="27" name="Shape 191"/>
          <p:cNvSpPr/>
          <p:nvPr/>
        </p:nvSpPr>
        <p:spPr>
          <a:xfrm>
            <a:off x="10663981" y="7712197"/>
            <a:ext cx="3378588" cy="751664"/>
          </a:xfrm>
          <a:prstGeom prst="rect">
            <a:avLst/>
          </a:prstGeom>
          <a:ln w="3175">
            <a:miter lim="400000"/>
          </a:ln>
          <a:extLst>
            <a:ext uri="{C572A759-6A51-4108-AA02-DFA0A04FC94B}">
              <ma14:wrappingTextBoxFlag xmlns="" xmlns:ma14="http://schemas.microsoft.com/office/mac/drawingml/2011/main" val="1"/>
            </a:ext>
          </a:extLst>
        </p:spPr>
        <p:txBody>
          <a:bodyPr lIns="47598" tIns="47598" rIns="47598" bIns="47598" anchor="ctr"/>
          <a:lstStyle>
            <a:lvl1pPr algn="l" defTabSz="901700">
              <a:lnSpc>
                <a:spcPct val="80000"/>
              </a:lnSpc>
              <a:defRPr sz="3500">
                <a:latin typeface="Phosphate Solid"/>
                <a:ea typeface="Phosphate Solid"/>
                <a:cs typeface="Phosphate Solid"/>
                <a:sym typeface="Phosphate Solid"/>
              </a:defRPr>
            </a:lvl1pPr>
          </a:lstStyle>
          <a:p>
            <a:pPr>
              <a:defRPr sz="3500">
                <a:latin typeface="Phosphate Solid"/>
                <a:ea typeface="Phosphate Solid"/>
                <a:cs typeface="Phosphate Solid"/>
                <a:sym typeface="Phosphate Solid"/>
              </a:defRPr>
            </a:pPr>
            <a:r>
              <a:rPr lang="en-US" sz="2624" b="1" dirty="0" smtClean="0">
                <a:latin typeface="Helvetica" charset="0"/>
                <a:ea typeface="Helvetica" charset="0"/>
                <a:cs typeface="Helvetica" charset="0"/>
              </a:rPr>
              <a:t>SPITZES RULE </a:t>
            </a:r>
            <a:endParaRPr lang="en-US" sz="2624" b="1" dirty="0">
              <a:latin typeface="Helvetica" charset="0"/>
              <a:ea typeface="Helvetica" charset="0"/>
              <a:cs typeface="Helvetica" charset="0"/>
            </a:endParaRPr>
          </a:p>
        </p:txBody>
      </p:sp>
      <p:pic>
        <p:nvPicPr>
          <p:cNvPr id="28" name="Picture 27" descr="Girl and Boy characters with statistical bell curves on their guernseys standing left and right of the title."/>
          <p:cNvPicPr>
            <a:picLocks noChangeAspect="1"/>
          </p:cNvPicPr>
          <p:nvPr/>
        </p:nvPicPr>
        <p:blipFill>
          <a:blip r:embed="rId4"/>
          <a:stretch>
            <a:fillRect/>
          </a:stretch>
        </p:blipFill>
        <p:spPr>
          <a:xfrm>
            <a:off x="461941" y="25735"/>
            <a:ext cx="13030200" cy="1981200"/>
          </a:xfrm>
          <a:prstGeom prst="rect">
            <a:avLst/>
          </a:prstGeom>
        </p:spPr>
      </p:pic>
      <p:sp>
        <p:nvSpPr>
          <p:cNvPr id="29" name="Rectangle 28"/>
          <p:cNvSpPr/>
          <p:nvPr/>
        </p:nvSpPr>
        <p:spPr>
          <a:xfrm>
            <a:off x="2164668" y="451970"/>
            <a:ext cx="9624751" cy="1107996"/>
          </a:xfrm>
          <a:prstGeom prst="rect">
            <a:avLst/>
          </a:prstGeom>
        </p:spPr>
        <p:txBody>
          <a:bodyPr wrap="none">
            <a:spAutoFit/>
          </a:bodyPr>
          <a:lstStyle/>
          <a:p>
            <a:r>
              <a:rPr lang="en-US" sz="6600" b="1" dirty="0" smtClean="0">
                <a:solidFill>
                  <a:srgbClr val="FFFC02"/>
                </a:solidFill>
                <a:latin typeface="Helvetica" charset="0"/>
                <a:ea typeface="Helvetica" charset="0"/>
                <a:cs typeface="Helvetica" charset="0"/>
              </a:rPr>
              <a:t>1</a:t>
            </a:r>
            <a:r>
              <a:rPr lang="en-US" sz="6600" b="1" baseline="30000" dirty="0" smtClean="0">
                <a:solidFill>
                  <a:srgbClr val="FFFC02"/>
                </a:solidFill>
                <a:latin typeface="Helvetica" charset="0"/>
                <a:ea typeface="Helvetica" charset="0"/>
                <a:cs typeface="Helvetica" charset="0"/>
              </a:rPr>
              <a:t>st</a:t>
            </a:r>
            <a:r>
              <a:rPr lang="en-US" sz="6600" b="1" dirty="0" smtClean="0">
                <a:solidFill>
                  <a:srgbClr val="FFFC02"/>
                </a:solidFill>
                <a:latin typeface="Helvetica" charset="0"/>
                <a:ea typeface="Helvetica" charset="0"/>
                <a:cs typeface="Helvetica" charset="0"/>
              </a:rPr>
              <a:t> ELIMINATION FINAL</a:t>
            </a:r>
            <a:endParaRPr lang="en-US" sz="4400" b="1" dirty="0">
              <a:solidFill>
                <a:srgbClr val="FFFC02"/>
              </a:solidFill>
              <a:latin typeface="Helvetica" charset="0"/>
              <a:ea typeface="Helvetica" charset="0"/>
              <a:cs typeface="Helvetica" charset="0"/>
            </a:endParaRPr>
          </a:p>
        </p:txBody>
      </p:sp>
    </p:spTree>
    <p:extLst>
      <p:ext uri="{BB962C8B-B14F-4D97-AF65-F5344CB8AC3E}">
        <p14:creationId xmlns:p14="http://schemas.microsoft.com/office/powerpoint/2010/main" val="684034437"/>
      </p:ext>
    </p:extLst>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r="5400000" rotWithShape="0">
            <a:srgbClr val="000000">
              <a:alpha val="50000"/>
            </a:srgbClr>
          </a:outerShdw>
        </a:effectLst>
        <a:sp3d/>
      </a:spPr>
      <a:bodyPr rot="0" spcFirstLastPara="1" vertOverflow="overflow" horzOverflow="overflow" vert="horz" wrap="square" lIns="29004" tIns="29004" rIns="29004" bIns="29004" numCol="1" spcCol="38100" rtlCol="0" anchor="ctr">
        <a:spAutoFit/>
      </a:bodyPr>
      <a:lstStyle>
        <a:defPPr marL="0" marR="0" indent="0" algn="ctr" defTabSz="632883"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9004" tIns="29004" rIns="29004" bIns="29004" numCol="1" spcCol="38100" rtlCol="0" anchor="ctr">
        <a:spAutoFit/>
      </a:bodyPr>
      <a:lstStyle>
        <a:defPPr marL="0" marR="0" indent="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r="5400000" rotWithShape="0">
            <a:srgbClr val="000000">
              <a:alpha val="50000"/>
            </a:srgbClr>
          </a:outerShdw>
        </a:effectLst>
        <a:sp3d/>
      </a:spPr>
      <a:bodyPr rot="0" spcFirstLastPara="1" vertOverflow="overflow" horzOverflow="overflow" vert="horz" wrap="square" lIns="29004" tIns="29004" rIns="29004" bIns="29004" numCol="1" spcCol="38100" rtlCol="0" anchor="ctr">
        <a:spAutoFit/>
      </a:bodyPr>
      <a:lstStyle>
        <a:defPPr marL="0" marR="0" indent="0" algn="ctr" defTabSz="632883"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9004" tIns="29004" rIns="29004" bIns="29004" numCol="1" spcCol="38100" rtlCol="0" anchor="ctr">
        <a:spAutoFit/>
      </a:bodyPr>
      <a:lstStyle>
        <a:defPPr marL="0" marR="0" indent="0" algn="ctr" defTabSz="632883"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1638</TotalTime>
  <Words>5087</Words>
  <Application>Microsoft Office PowerPoint</Application>
  <PresentationFormat>Custom</PresentationFormat>
  <Paragraphs>421</Paragraphs>
  <Slides>36</Slides>
  <Notes>36</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White</vt:lpstr>
      <vt:lpstr>Who Won It?</vt:lpstr>
      <vt:lpstr>THE DOG LEAUGE  A fictional competition of Rugby League Football.  All games are based on real teams in real competitions.  We will focus on the Final Eight teams that have made it into the Finals Season.  </vt:lpstr>
      <vt:lpstr>The Finals Season runs over four weeks and there are nine games in total.</vt:lpstr>
      <vt:lpstr>LINE BREAKS RULE In this season, any Final Eight team that had 4 or more line breaks over their opposition always won that game.</vt:lpstr>
      <vt:lpstr>STATISTICAL RULES COMPLETE LIST </vt:lpstr>
      <vt:lpstr>WORKED EXAMPLE USING STATISTICAL RULES </vt:lpstr>
      <vt:lpstr>COMPETITION </vt:lpstr>
      <vt:lpstr>IST QUALIFYING FINAL</vt:lpstr>
      <vt:lpstr>1st Elimination Final</vt:lpstr>
      <vt:lpstr>2nd qualifying final</vt:lpstr>
      <vt:lpstr>2nd elimination final</vt:lpstr>
      <vt:lpstr>Results – Week 1</vt:lpstr>
      <vt:lpstr>1st qualifying results</vt:lpstr>
      <vt:lpstr>1st elimination results</vt:lpstr>
      <vt:lpstr>2nd qualifying results</vt:lpstr>
      <vt:lpstr>2nd elimination results</vt:lpstr>
      <vt:lpstr>Standings week 1</vt:lpstr>
      <vt:lpstr>COMPETITION WEEK 2</vt:lpstr>
      <vt:lpstr>1ST SEMI FINAL</vt:lpstr>
      <vt:lpstr>2ND SEMI FINAL</vt:lpstr>
      <vt:lpstr>Results – Week 2</vt:lpstr>
      <vt:lpstr>1st semi final results</vt:lpstr>
      <vt:lpstr>2nd semi final results</vt:lpstr>
      <vt:lpstr>Standings after week 2</vt:lpstr>
      <vt:lpstr>Competition week 3</vt:lpstr>
      <vt:lpstr>1st prelim</vt:lpstr>
      <vt:lpstr>2nd prelim</vt:lpstr>
      <vt:lpstr>Results – Week 3</vt:lpstr>
      <vt:lpstr>1st prelim results</vt:lpstr>
      <vt:lpstr>2nd prelim results</vt:lpstr>
      <vt:lpstr>Standings after week 3</vt:lpstr>
      <vt:lpstr>Competition week 4</vt:lpstr>
      <vt:lpstr>Grand final</vt:lpstr>
      <vt:lpstr>Results – grand final</vt:lpstr>
      <vt:lpstr>Grand final results</vt:lpstr>
      <vt:lpstr>championship</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Hudson,Louise</dc:creator>
  <cp:lastModifiedBy>Ella Serry</cp:lastModifiedBy>
  <cp:revision>112</cp:revision>
  <cp:lastPrinted>2016-08-19T03:48:35Z</cp:lastPrinted>
  <dcterms:modified xsi:type="dcterms:W3CDTF">2016-08-19T06:03:57Z</dcterms:modified>
</cp:coreProperties>
</file>