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3" r:id="rId11"/>
    <p:sldId id="264" r:id="rId12"/>
    <p:sldId id="271" r:id="rId13"/>
    <p:sldId id="269" r:id="rId14"/>
    <p:sldId id="270" r:id="rId15"/>
    <p:sldId id="273" r:id="rId16"/>
    <p:sldId id="272" r:id="rId17"/>
    <p:sldId id="274" r:id="rId18"/>
    <p:sldId id="275" r:id="rId19"/>
    <p:sldId id="277" r:id="rId20"/>
    <p:sldId id="278" r:id="rId21"/>
    <p:sldId id="279" r:id="rId22"/>
    <p:sldId id="280" r:id="rId23"/>
    <p:sldId id="282" r:id="rId24"/>
    <p:sldId id="283" r:id="rId25"/>
    <p:sldId id="286" r:id="rId26"/>
    <p:sldId id="284" r:id="rId27"/>
    <p:sldId id="285" r:id="rId28"/>
    <p:sldId id="2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EC1A3A"/>
    <a:srgbClr val="55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15A4BA-69D0-BD40-9030-4E93201E6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46F1E-B3DD-7C4F-B6A6-798DF2148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0E4C-162A-C240-A950-EE1BA6500C78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A7E8E-E06A-8644-A0BC-9780D5627D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EF6CD-B053-284B-890F-171448556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A0E20-7846-0D4B-AFC6-25525040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5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901-295F-8A49-BABE-722C677D772D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C95D-50D1-6244-BA80-80ED3961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53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39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9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aseline="0">
                <a:solidFill>
                  <a:srgbClr val="363636"/>
                </a:solidFill>
              </a:defRPr>
            </a:lvl1pPr>
            <a:lvl2pPr>
              <a:defRPr>
                <a:solidFill>
                  <a:srgbClr val="363636"/>
                </a:solidFill>
              </a:defRPr>
            </a:lvl2pPr>
            <a:lvl3pPr>
              <a:defRPr>
                <a:solidFill>
                  <a:srgbClr val="363636"/>
                </a:solidFill>
              </a:defRPr>
            </a:lvl3pPr>
            <a:lvl4pPr>
              <a:defRPr>
                <a:solidFill>
                  <a:srgbClr val="363636"/>
                </a:solidFill>
              </a:defRPr>
            </a:lvl4pPr>
            <a:lvl5pPr>
              <a:defRPr>
                <a:solidFill>
                  <a:srgbClr val="363636"/>
                </a:solidFill>
              </a:defRPr>
            </a:lvl5pPr>
          </a:lstStyle>
          <a:p>
            <a:pPr lvl="0"/>
            <a:r>
              <a:rPr lang="en-US" dirty="0"/>
              <a:t>Body text </a:t>
            </a:r>
            <a:r>
              <a:rPr lang="en-US" dirty="0" err="1"/>
              <a:t>Calibiri</a:t>
            </a:r>
            <a:r>
              <a:rPr lang="en-US" dirty="0"/>
              <a:t>, 28pt, 80% grey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63636"/>
                </a:solidFill>
              </a:defRPr>
            </a:lvl1pPr>
          </a:lstStyle>
          <a:p>
            <a:fld id="{765B58C6-7D04-49E9-AEB0-8EBB12C98FFD}" type="datetimeFigureOut">
              <a:rPr lang="en-AU" smtClean="0"/>
              <a:pPr/>
              <a:t>19/6/18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28675"/>
            <a:ext cx="838200" cy="342900"/>
          </a:xfrm>
          <a:prstGeom prst="rect">
            <a:avLst/>
          </a:prstGeom>
          <a:solidFill>
            <a:srgbClr val="EC1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908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70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8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1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8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3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2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B58C6-7D04-49E9-AEB0-8EBB12C98FFD}" type="datetimeFigureOut">
              <a:rPr lang="en-AU" smtClean="0"/>
              <a:t>19/6/18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59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ition.cnn.com/2016/12/11/world/vanishing-walsh-plastic-albatross/index.html" TargetMode="External"/><Relationship Id="rId2" Type="http://schemas.openxmlformats.org/officeDocument/2006/relationships/hyperlink" Target="http://www.youtube.com/watch?v=ju_2NuK5O-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.net.au/catalyst/stories/3583576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.net.au/btn/story/s4425888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leanupaustraliaday.org.au/about/about-the-event/clean-up-australia-da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ortnews.com.au/story/4838527/litter-blitz-nets-one-tonne-of-rubbish-vide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news/article-3353963/Rescue-crew-remove-plastic-fork-sea-turtle-s-nose-months-turtle-pictured-straw-nostril.html" TargetMode="External"/><Relationship Id="rId2" Type="http://schemas.openxmlformats.org/officeDocument/2006/relationships/hyperlink" Target="http://www.youtube.com/watch?v=vJmi_gwziy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telegraph.com.au/newslocal/northern-beaches/the-last-straw-for-environmentalists-picking-up-rubbish-at-manly-cove/news-story/695b1853906259d0aa31fdb767173663" TargetMode="External"/><Relationship Id="rId2" Type="http://schemas.openxmlformats.org/officeDocument/2006/relationships/hyperlink" Target="http://www.somanly.org/new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ilytelegraph.com.au/newslocal/northern-beaches/manly-restaurant-hemingways-replaces-plastic-straws-with-metal-straws/news-story/0d5221fffcb10c6db6357f3ea7fbec5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.net.au/news/2017-02-12/sydney-harbour-hidden-plastics-threatening-endangered-turtles/82633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telegraph.com.au/newslocal/the-express/sydney-water-urges-residents-to-recycle-and-reuse-as-it-removes-thousands-of-plastic-bottles/news-story/f8666da4ffbe1b48526b51e1f082451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Data%20Set%201-Cooks%20River%20Litter%20Boom.xls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nerwest.nsw.gov.au/environment/water-and-catchments/gross-pollutant-trap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Data%20Set%202-Gross%20Pollutant%20Traps.xls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mh.com.au/world/bali-beaches-buried-in-rubbish-as-indonesia-battles-oceans-of-plastic-20171229-h0b8e9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bc.net.au/news/2016-01-21/more-plastic-than-fish-in-the-oceans-by-2050-report-warns/710593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D3201B7-67DD-4DF0-84A9-E473F9C74BBC" descr="0EA43C2C-9F42-4ACB-8EBF-E909852574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2" y="609796"/>
            <a:ext cx="1739895" cy="16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92039" y="931828"/>
            <a:ext cx="9120332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5100" b="1" kern="1400" dirty="0">
                <a:solidFill>
                  <a:srgbClr val="363636"/>
                </a:solidFill>
                <a:effectLst/>
                <a:latin typeface="Candara" charset="0"/>
                <a:ea typeface="Candara" charset="0"/>
                <a:cs typeface="Candara" charset="0"/>
              </a:rPr>
              <a:t>Investigating the </a:t>
            </a:r>
            <a:r>
              <a:rPr lang="en-US" sz="5100" b="1" kern="1400" dirty="0" err="1">
                <a:solidFill>
                  <a:srgbClr val="363636"/>
                </a:solidFill>
                <a:effectLst/>
                <a:latin typeface="Candara" charset="0"/>
                <a:ea typeface="Candara" charset="0"/>
                <a:cs typeface="Candara" charset="0"/>
              </a:rPr>
              <a:t>Maths</a:t>
            </a:r>
            <a:r>
              <a:rPr lang="en-US" sz="5100" b="1" kern="1400" dirty="0">
                <a:solidFill>
                  <a:srgbClr val="363636"/>
                </a:solidFill>
                <a:effectLst/>
                <a:latin typeface="Candara" charset="0"/>
                <a:ea typeface="Candara" charset="0"/>
                <a:cs typeface="Candara" charset="0"/>
              </a:rPr>
              <a:t> Inside</a:t>
            </a:r>
            <a:endParaRPr lang="en-AU" sz="5100" b="1" kern="1400" dirty="0">
              <a:solidFill>
                <a:srgbClr val="363636"/>
              </a:solidFill>
              <a:effectLst/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1200"/>
              </a:spcAft>
            </a:pPr>
            <a:r>
              <a:rPr lang="en-US" sz="3800" kern="1400" dirty="0">
                <a:solidFill>
                  <a:srgbClr val="363636"/>
                </a:solidFill>
                <a:latin typeface="Candara" charset="0"/>
                <a:ea typeface="Candara" charset="0"/>
                <a:cs typeface="Candara" charset="0"/>
              </a:rPr>
              <a:t>Cleaner coasts</a:t>
            </a:r>
            <a:endParaRPr lang="en-AU" sz="3800" kern="1400" dirty="0">
              <a:solidFill>
                <a:srgbClr val="363636"/>
              </a:solidFill>
              <a:effectLst/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18" y="5198205"/>
            <a:ext cx="2210483" cy="13992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59333" y="5417354"/>
            <a:ext cx="4384374" cy="1027287"/>
            <a:chOff x="6959333" y="5417354"/>
            <a:chExt cx="4384374" cy="10272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6420" y="5417354"/>
              <a:ext cx="1027287" cy="1027287"/>
            </a:xfrm>
            <a:prstGeom prst="rect">
              <a:avLst/>
            </a:prstGeom>
          </p:spPr>
        </p:pic>
        <p:pic>
          <p:nvPicPr>
            <p:cNvPr id="1029" name="A2EF28E6-1E40-4C64-9D3B-77C959F01380" descr="A6B8FD6E-E9AE-4584-B739-45136F87BC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7081" y="5503198"/>
              <a:ext cx="789145" cy="78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6959333" y="6438150"/>
              <a:ext cx="4268961" cy="64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34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Pieces of plastic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5078" y="1386237"/>
            <a:ext cx="8930442" cy="4351338"/>
          </a:xfrm>
        </p:spPr>
        <p:txBody>
          <a:bodyPr/>
          <a:lstStyle/>
          <a:p>
            <a:r>
              <a:rPr lang="en-US" dirty="0"/>
              <a:t>In some places, the rubbish accumulates in large quantities, where it bakes in the sun and begins to break into smaller pieces.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54694-8725-4DDA-8ECE-8C0BF1E8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937" y="2357639"/>
            <a:ext cx="4152900" cy="414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Pieces of plastic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1327" y="1509015"/>
            <a:ext cx="9528958" cy="5206481"/>
          </a:xfrm>
        </p:spPr>
        <p:txBody>
          <a:bodyPr>
            <a:normAutofit/>
          </a:bodyPr>
          <a:lstStyle/>
          <a:p>
            <a:r>
              <a:rPr lang="en-US" dirty="0"/>
              <a:t>To some animals, small pieces of plastic floating near the surface of the ocean look like food. Red plastic bottle tops look like squid.</a:t>
            </a:r>
          </a:p>
          <a:p>
            <a:r>
              <a:rPr lang="en-US" dirty="0"/>
              <a:t>In some cases, parent birds feed this plastic to their chicks. </a:t>
            </a:r>
          </a:p>
          <a:p>
            <a:r>
              <a:rPr lang="en-US" dirty="0"/>
              <a:t>Many chicks are dying because there is so much plastic in their stomach it is impossible for them to eat enough fish to survive. </a:t>
            </a:r>
          </a:p>
          <a:p>
            <a:r>
              <a:rPr lang="en-US" dirty="0"/>
              <a:t>The chicks die from starvation.</a:t>
            </a:r>
          </a:p>
          <a:p>
            <a:endParaRPr lang="en-US" dirty="0"/>
          </a:p>
          <a:p>
            <a:pPr lvl="0"/>
            <a:r>
              <a:rPr lang="en-US" sz="1800" dirty="0">
                <a:hlinkClick r:id="rId2"/>
              </a:rPr>
              <a:t>www.youtube.com/watch?v=ju_2NuK5O-E</a:t>
            </a:r>
            <a:endParaRPr lang="en-US" sz="1800" dirty="0"/>
          </a:p>
          <a:p>
            <a:pPr lvl="0"/>
            <a:r>
              <a:rPr lang="en-US" sz="1800" dirty="0">
                <a:hlinkClick r:id="rId3"/>
              </a:rPr>
              <a:t>http://edition.cnn.com/2016/12/11/world/vanishing-walsh-plastic-albatross/index.html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276 pieces of plastic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4454" y="1690688"/>
            <a:ext cx="856705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One dead bird on Lord Howe Island had 234 pieces of plastic in its stomach.</a:t>
            </a:r>
          </a:p>
          <a:p>
            <a:r>
              <a:rPr lang="en-US" sz="3200" dirty="0"/>
              <a:t>The all-time record is 276!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http://www.abc.net.au/catalyst/stories/3583576.htm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8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Pieces of plastic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6953" y="1564368"/>
            <a:ext cx="8662060" cy="4351338"/>
          </a:xfrm>
        </p:spPr>
        <p:txBody>
          <a:bodyPr>
            <a:normAutofit/>
          </a:bodyPr>
          <a:lstStyle/>
          <a:p>
            <a:r>
              <a:rPr lang="en-US" dirty="0"/>
              <a:t>We humans eat plastic, too.</a:t>
            </a:r>
          </a:p>
          <a:p>
            <a:r>
              <a:rPr lang="en-US" dirty="0"/>
              <a:t>Tiny pieces of plastic, too small for us to see, make their way into the flesh of sea creatures that we then eat.</a:t>
            </a:r>
          </a:p>
          <a:p>
            <a:endParaRPr lang="en-US" dirty="0"/>
          </a:p>
          <a:p>
            <a:r>
              <a:rPr lang="en-US" dirty="0"/>
              <a:t>This 3-minute video explains how this happens:</a:t>
            </a:r>
          </a:p>
          <a:p>
            <a:r>
              <a:rPr lang="en-US" dirty="0">
                <a:hlinkClick r:id="rId2"/>
              </a:rPr>
              <a:t>www.abc.net.au/btn/story/s4425888.htm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5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all do about this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5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9327078" cy="4351338"/>
          </a:xfrm>
        </p:spPr>
        <p:txBody>
          <a:bodyPr>
            <a:normAutofit/>
          </a:bodyPr>
          <a:lstStyle/>
          <a:p>
            <a:r>
              <a:rPr lang="en-US" dirty="0"/>
              <a:t>Be a volunteer on Clean Up Australia Day, held every year in March.</a:t>
            </a:r>
          </a:p>
          <a:p>
            <a:r>
              <a:rPr lang="en-US" sz="1200" dirty="0">
                <a:hlinkClick r:id="rId2"/>
              </a:rPr>
              <a:t>www.cleanupaustraliaday.org.au/about/about-the-event/clean-up-australia-day</a:t>
            </a:r>
            <a:endParaRPr lang="en-US" sz="1200" dirty="0"/>
          </a:p>
          <a:p>
            <a:endParaRPr lang="en-US" sz="1200" dirty="0"/>
          </a:p>
          <a:p>
            <a:pPr lvl="0"/>
            <a:r>
              <a:rPr lang="en-US" dirty="0"/>
              <a:t>Or better still, convince your </a:t>
            </a:r>
            <a:r>
              <a:rPr lang="en-US"/>
              <a:t>principal to sign </a:t>
            </a:r>
            <a:r>
              <a:rPr lang="en-US" dirty="0"/>
              <a:t>up!</a:t>
            </a:r>
          </a:p>
          <a:p>
            <a:pPr lvl="0"/>
            <a:r>
              <a:rPr lang="en-US" sz="1200" dirty="0">
                <a:hlinkClick r:id="rId2"/>
              </a:rPr>
              <a:t>www.cleanupaustraliaday.org.au/about/about-the-event/clean-up-australia-day</a:t>
            </a:r>
            <a:endParaRPr lang="en-US" sz="1200" dirty="0"/>
          </a:p>
          <a:p>
            <a:pPr lvl="0"/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1FDF6-B3DC-4DE8-B686-BFE15F60F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60" y="4332196"/>
            <a:ext cx="5745757" cy="18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1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5749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Start or join a movement like this one in Port Macquarie (NSW).</a:t>
            </a:r>
          </a:p>
          <a:p>
            <a:r>
              <a:rPr lang="en-US" sz="1200" dirty="0">
                <a:hlinkClick r:id="rId2"/>
              </a:rPr>
              <a:t>www.portnews.com.au/story/4838527/litter-blitz-nets-one-tonne-of-rubbish-video/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95AC2-70B4-4320-AF64-CA082D4D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04" y="2583148"/>
            <a:ext cx="5375239" cy="35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4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2579" y="1488808"/>
            <a:ext cx="8685810" cy="4351338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b="1" dirty="0"/>
              <a:t>Say no to plastic straws and plastic cutlery.</a:t>
            </a:r>
          </a:p>
          <a:p>
            <a:endParaRPr lang="en-US" sz="1200" b="1" dirty="0"/>
          </a:p>
          <a:p>
            <a:r>
              <a:rPr lang="en-US" dirty="0"/>
              <a:t>In this distressing video, a plastic straw is removed from the nostril of a sea turtle.</a:t>
            </a:r>
          </a:p>
          <a:p>
            <a:r>
              <a:rPr lang="en-US" sz="1200" dirty="0">
                <a:hlinkClick r:id="rId2"/>
              </a:rPr>
              <a:t>www.youtube.com/watch?v=vJmi_gwziy4</a:t>
            </a:r>
            <a:endParaRPr lang="en-US" sz="1200" dirty="0"/>
          </a:p>
          <a:p>
            <a:endParaRPr lang="en-US" sz="1200" dirty="0"/>
          </a:p>
          <a:p>
            <a:r>
              <a:rPr lang="en-US" dirty="0"/>
              <a:t>This one shows a plastic fork being removed from a turtle on a beach in Portugal.</a:t>
            </a:r>
          </a:p>
          <a:p>
            <a:r>
              <a:rPr lang="en-US" sz="1100" dirty="0">
                <a:hlinkClick r:id="rId3"/>
              </a:rPr>
              <a:t>www.dailymail.co.uk/news/article-3353963/Rescue-crew-remove-plastic-fork-sea-turtle-s-nose-months-turtle-pictured-straw-nostril.html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180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1328" y="1326861"/>
            <a:ext cx="9374579" cy="4351338"/>
          </a:xfrm>
        </p:spPr>
        <p:txBody>
          <a:bodyPr>
            <a:normAutofit fontScale="92500" lnSpcReduction="20000"/>
          </a:bodyPr>
          <a:lstStyle/>
          <a:p>
            <a:endParaRPr lang="en-US" sz="1200" dirty="0"/>
          </a:p>
          <a:p>
            <a:r>
              <a:rPr lang="en-US" dirty="0"/>
              <a:t>Collect and display plastic pollution, like these people who found 452 plastic straws in one day in the ocean pool at Manly and published the photos.</a:t>
            </a:r>
          </a:p>
          <a:p>
            <a:pPr>
              <a:spcBef>
                <a:spcPts val="0"/>
              </a:spcBef>
            </a:pPr>
            <a:r>
              <a:rPr lang="en-US" sz="1200" dirty="0">
                <a:hlinkClick r:id="rId2"/>
              </a:rPr>
              <a:t>www.somanly.org/news/</a:t>
            </a:r>
            <a:endParaRPr lang="en-US" sz="1200" dirty="0"/>
          </a:p>
          <a:p>
            <a:endParaRPr lang="en-US" sz="1200" dirty="0"/>
          </a:p>
          <a:p>
            <a:r>
              <a:rPr lang="en-US" dirty="0"/>
              <a:t>Stop using single-use plastic drinking straws.</a:t>
            </a:r>
          </a:p>
          <a:p>
            <a:pPr lvl="0">
              <a:spcBef>
                <a:spcPts val="0"/>
              </a:spcBef>
            </a:pPr>
            <a:r>
              <a:rPr lang="en-US" sz="1100" dirty="0">
                <a:hlinkClick r:id="rId3"/>
              </a:rPr>
              <a:t>www.dailytelegraph.com.au/newslocal/northern-beaches/the-last-straw-for-environmentalists-picking-up-rubbish-at-manly-cove/news-story/695b1853906259d0aa31fdb767173663</a:t>
            </a:r>
            <a:endParaRPr lang="en-US" sz="1100" dirty="0"/>
          </a:p>
          <a:p>
            <a:endParaRPr lang="en-US" sz="1200" dirty="0"/>
          </a:p>
          <a:p>
            <a:r>
              <a:rPr lang="en-US" dirty="0"/>
              <a:t>Buy your food at shops that are trying to reduce the use of plastic.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hlinkClick r:id="rId4"/>
              </a:rPr>
              <a:t>www.dailytelegraph.com.au/newslocal/northern-beaches/manly-restaurant-hemingways-replaces-plastic-straws-with-metal-straws/news-story/0d5221fffcb10c6db6357f3ea7fbec5d</a:t>
            </a:r>
            <a:endParaRPr lang="en-US" sz="1100" dirty="0"/>
          </a:p>
          <a:p>
            <a:endParaRPr lang="en-US" sz="1100" dirty="0"/>
          </a:p>
          <a:p>
            <a:r>
              <a:rPr lang="en-US" dirty="0"/>
              <a:t>Convince the school canteen in your school to stop using plastic straws and plastic cutlery.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768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57489"/>
            <a:ext cx="8175171" cy="4351338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b="1" dirty="0"/>
              <a:t>Say no to plastic bags.</a:t>
            </a:r>
          </a:p>
          <a:p>
            <a:endParaRPr lang="en-US" sz="1200" b="1" dirty="0"/>
          </a:p>
          <a:p>
            <a:r>
              <a:rPr lang="en-US" dirty="0"/>
              <a:t>In the waters all around Australia (and even in Sydney Harbour) turtles and other animals eat plastic bags, because they look like jellyfish.</a:t>
            </a:r>
          </a:p>
          <a:p>
            <a:r>
              <a:rPr lang="en-US" sz="1200" dirty="0">
                <a:hlinkClick r:id="rId2"/>
              </a:rPr>
              <a:t>www.abc.net.au/news/2017-02-12/sydney-harbour-hidden-plastics-threatening-endangered-turtles/8263368</a:t>
            </a:r>
            <a:endParaRPr lang="en-US" sz="1200" dirty="0"/>
          </a:p>
          <a:p>
            <a:endParaRPr lang="en-US" sz="12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1102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shop to shore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Plastic containers dropped on the ground often end up in the gutter on the side of the road.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3841A-9429-4661-9B7F-6A40D35B6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01740" y="1863725"/>
            <a:ext cx="3733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5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67485"/>
            <a:ext cx="10515600" cy="4351338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b="1" dirty="0"/>
              <a:t>Make the switch to reusable shopping bags.</a:t>
            </a:r>
          </a:p>
          <a:p>
            <a:endParaRPr lang="en-US" sz="1200" b="1" dirty="0"/>
          </a:p>
          <a:p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D9C8D-80E0-4674-A63D-AA4B7879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17" y="2268185"/>
            <a:ext cx="7585205" cy="35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7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Other 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60626"/>
            <a:ext cx="8590807" cy="4351338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dirty="0"/>
              <a:t>Find out if your local council is installing gross pollutant traps called ‘litter booms’.</a:t>
            </a:r>
          </a:p>
          <a:p>
            <a:r>
              <a:rPr lang="en-US" dirty="0"/>
              <a:t>These stop floating debris going from drains into rivers and then out to sea.</a:t>
            </a:r>
          </a:p>
          <a:p>
            <a:endParaRPr lang="en-US" sz="1200" b="1" dirty="0"/>
          </a:p>
          <a:p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C72C6-5787-430C-9C14-A92FB854F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44" y="3099460"/>
            <a:ext cx="6435406" cy="3408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4756D-9F4E-4120-B0E1-CCA9E62A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1" y="3549955"/>
            <a:ext cx="3288004" cy="24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Case Study: The Cooks River</a:t>
            </a:r>
            <a:r>
              <a:rPr lang="en-US" dirty="0"/>
              <a:t>, Sydney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4088" y="1613536"/>
            <a:ext cx="10515600" cy="4351338"/>
          </a:xfrm>
        </p:spPr>
        <p:txBody>
          <a:bodyPr>
            <a:normAutofit/>
          </a:bodyPr>
          <a:lstStyle/>
          <a:p>
            <a:endParaRPr lang="en-US" sz="1200" b="1" dirty="0"/>
          </a:p>
          <a:p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1FCA6-EBB1-4E5F-911C-A2FD954C5834}"/>
              </a:ext>
            </a:extLst>
          </p:cNvPr>
          <p:cNvSpPr txBox="1"/>
          <p:nvPr/>
        </p:nvSpPr>
        <p:spPr>
          <a:xfrm>
            <a:off x="838200" y="1613536"/>
            <a:ext cx="10768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/>
              <a:t>Where does the Cooks River start?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Into which body of water does it flow?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How long is the Cooks River?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Who is it named after?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What was it originally called by the local Indigenous people?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How big is the catchment area of drains which flow into the Cooks River?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How many people live in that catchment area?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In 1770 it was described as ‘a very fine stream of fresh water’. What has caused the water quality to be poor in the time since then?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What is being done to improve water quality? Collect some photographs which show the degraded state of the river.</a:t>
            </a:r>
          </a:p>
        </p:txBody>
      </p:sp>
    </p:spTree>
    <p:extLst>
      <p:ext uri="{BB962C8B-B14F-4D97-AF65-F5344CB8AC3E}">
        <p14:creationId xmlns:p14="http://schemas.microsoft.com/office/powerpoint/2010/main" val="414839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Case Study: The Cooks River</a:t>
            </a:r>
            <a:r>
              <a:rPr lang="en-US" dirty="0"/>
              <a:t>, Sydney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4088" y="1613536"/>
            <a:ext cx="10515600" cy="4351338"/>
          </a:xfrm>
        </p:spPr>
        <p:txBody>
          <a:bodyPr>
            <a:normAutofit/>
          </a:bodyPr>
          <a:lstStyle/>
          <a:p>
            <a:endParaRPr lang="en-US" sz="1200" b="1" dirty="0"/>
          </a:p>
          <a:p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1FCA6-EBB1-4E5F-911C-A2FD954C5834}"/>
              </a:ext>
            </a:extLst>
          </p:cNvPr>
          <p:cNvSpPr txBox="1"/>
          <p:nvPr/>
        </p:nvSpPr>
        <p:spPr>
          <a:xfrm>
            <a:off x="972312" y="1440559"/>
            <a:ext cx="10768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Find some photos of the Cooks River litter boom.</a:t>
            </a:r>
          </a:p>
          <a:p>
            <a:endParaRPr lang="en-AU" sz="2400" dirty="0"/>
          </a:p>
          <a:p>
            <a:r>
              <a:rPr lang="en-AU" sz="2400" dirty="0"/>
              <a:t>Read this article about the litter boom and write down three ‘mathematical facts’ from it:</a:t>
            </a:r>
          </a:p>
          <a:p>
            <a:r>
              <a:rPr lang="en-AU" sz="1600" dirty="0">
                <a:hlinkClick r:id="rId2"/>
              </a:rPr>
              <a:t>www.dailytelegraph.com.au/newslocal/the-express/sydney-water-urges-residents-to-recycle-and-reuse-as-it-removes-thousands-of-plastic-bottles/news-story/f8666da4ffbe1b48526b51e1f0824512</a:t>
            </a:r>
            <a:endParaRPr lang="en-AU" sz="16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068480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Investigation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4088" y="1613536"/>
            <a:ext cx="10515600" cy="4351338"/>
          </a:xfrm>
        </p:spPr>
        <p:txBody>
          <a:bodyPr>
            <a:normAutofit/>
          </a:bodyPr>
          <a:lstStyle/>
          <a:p>
            <a:endParaRPr lang="en-US" sz="1200" b="1" dirty="0"/>
          </a:p>
          <a:p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1FCA6-EBB1-4E5F-911C-A2FD954C5834}"/>
              </a:ext>
            </a:extLst>
          </p:cNvPr>
          <p:cNvSpPr txBox="1"/>
          <p:nvPr/>
        </p:nvSpPr>
        <p:spPr>
          <a:xfrm>
            <a:off x="853024" y="1395011"/>
            <a:ext cx="1021772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This spreadsheet shows how much rubbish was removed from the litter boom every month for 37 months. The rubbish removed from the litter boom is measured in cubic metres.</a:t>
            </a:r>
          </a:p>
          <a:p>
            <a:r>
              <a:rPr lang="en-AU" sz="2400" dirty="0">
                <a:hlinkClick r:id="rId2" action="ppaction://hlinkfile"/>
              </a:rPr>
              <a:t>MI_Coasts_Activity3_ShipShore_DataSet1_Booms.xlsx</a:t>
            </a:r>
            <a:endParaRPr lang="en-AU" sz="2400" dirty="0"/>
          </a:p>
          <a:p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How many cubic metres of rubbish was trapped in the litter boom?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How many times would that rubbish fill your classroom?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If that rubbish was spread evenly on a tennis court, how deep would the rubbish be?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 dirty="0"/>
              <a:t>If the rubbish was piled into a cube, how long would each edge of the cube be?</a:t>
            </a:r>
            <a:endParaRPr lang="en-AU" sz="16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2042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Investigation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4088" y="1613536"/>
            <a:ext cx="10515600" cy="4351338"/>
          </a:xfrm>
        </p:spPr>
        <p:txBody>
          <a:bodyPr>
            <a:normAutofit/>
          </a:bodyPr>
          <a:lstStyle/>
          <a:p>
            <a:endParaRPr lang="en-US" sz="1200" b="1" dirty="0"/>
          </a:p>
          <a:p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1FCA6-EBB1-4E5F-911C-A2FD954C5834}"/>
              </a:ext>
            </a:extLst>
          </p:cNvPr>
          <p:cNvSpPr txBox="1"/>
          <p:nvPr/>
        </p:nvSpPr>
        <p:spPr>
          <a:xfrm>
            <a:off x="972312" y="1440559"/>
            <a:ext cx="107685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Read this information about Gross Pollutant Traps (GPTs)</a:t>
            </a:r>
          </a:p>
          <a:p>
            <a:r>
              <a:rPr lang="en-AU" dirty="0">
                <a:hlinkClick r:id="rId2"/>
              </a:rPr>
              <a:t>www.innerwest.nsw.gov.au/environment/water-and-catchments/gross-pollutant-traps</a:t>
            </a:r>
            <a:endParaRPr lang="en-AU" dirty="0"/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800" dirty="0"/>
              <a:t>The next slide is a summary of the GPTs in the Cooks River area.</a:t>
            </a:r>
          </a:p>
          <a:p>
            <a:endParaRPr lang="en-AU" sz="2400" dirty="0"/>
          </a:p>
          <a:p>
            <a:endParaRPr lang="en-AU" sz="24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990461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Investigation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4088" y="1613536"/>
            <a:ext cx="10515600" cy="4351338"/>
          </a:xfrm>
        </p:spPr>
        <p:txBody>
          <a:bodyPr>
            <a:normAutofit/>
          </a:bodyPr>
          <a:lstStyle/>
          <a:p>
            <a:endParaRPr lang="en-US" sz="1200" b="1" dirty="0"/>
          </a:p>
          <a:p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1FCA6-EBB1-4E5F-911C-A2FD954C5834}"/>
              </a:ext>
            </a:extLst>
          </p:cNvPr>
          <p:cNvSpPr txBox="1"/>
          <p:nvPr/>
        </p:nvSpPr>
        <p:spPr>
          <a:xfrm>
            <a:off x="711707" y="1319140"/>
            <a:ext cx="107685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F56F1-D2F2-4BFE-B783-56081745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5" y="1448471"/>
            <a:ext cx="11162805" cy="50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Investigation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4088" y="1613536"/>
            <a:ext cx="10515600" cy="4351338"/>
          </a:xfrm>
        </p:spPr>
        <p:txBody>
          <a:bodyPr>
            <a:normAutofit/>
          </a:bodyPr>
          <a:lstStyle/>
          <a:p>
            <a:endParaRPr lang="en-US" sz="1200" b="1" dirty="0"/>
          </a:p>
          <a:p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1FCA6-EBB1-4E5F-911C-A2FD954C5834}"/>
              </a:ext>
            </a:extLst>
          </p:cNvPr>
          <p:cNvSpPr txBox="1"/>
          <p:nvPr/>
        </p:nvSpPr>
        <p:spPr>
          <a:xfrm>
            <a:off x="838200" y="1442513"/>
            <a:ext cx="99281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/>
          </a:p>
          <a:p>
            <a:r>
              <a:rPr lang="en-AU" sz="2400" dirty="0"/>
              <a:t>This spreadsheet shows how much litter was captured and removed from GPTs. There are 544 rows of data in the spreadsheet.</a:t>
            </a:r>
          </a:p>
          <a:p>
            <a:r>
              <a:rPr lang="en-AU" sz="2400" dirty="0">
                <a:hlinkClick r:id="rId2" action="ppaction://hlinkfile"/>
              </a:rPr>
              <a:t>MI_Coasts_Activity3_ShopShore_DataSet2_GPTs.xlsx</a:t>
            </a:r>
            <a:endParaRPr lang="en-AU" sz="2400" dirty="0"/>
          </a:p>
          <a:p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On average, at which location is the highest percentage of ‘Other Rubbish’ trapped?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On average, at which location is the largest volume of rubbish trapped?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According to the previous slide, some GPTs collect rubbish from larger areas than others. Which location traps the greatest volume of rubbish per reading per hectare of catchment?</a:t>
            </a:r>
            <a:endParaRPr lang="en-AU" sz="16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600565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D3201B7-67DD-4DF0-84A9-E473F9C74BBC" descr="0EA43C2C-9F42-4ACB-8EBF-E909852574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8" y="381196"/>
            <a:ext cx="1739895" cy="16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00552" y="1327896"/>
            <a:ext cx="8587150" cy="93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5100" b="1" kern="1400" dirty="0">
                <a:solidFill>
                  <a:srgbClr val="354F5F"/>
                </a:solidFill>
                <a:effectLst/>
                <a:latin typeface="Candara" charset="0"/>
                <a:ea typeface="Candara" charset="0"/>
                <a:cs typeface="Candara" charset="0"/>
              </a:rPr>
              <a:t>Investigating the </a:t>
            </a:r>
            <a:r>
              <a:rPr lang="en-US" sz="5100" b="1" kern="1400" dirty="0" err="1">
                <a:solidFill>
                  <a:srgbClr val="354F5F"/>
                </a:solidFill>
                <a:effectLst/>
                <a:latin typeface="Candara" charset="0"/>
                <a:ea typeface="Candara" charset="0"/>
                <a:cs typeface="Candara" charset="0"/>
              </a:rPr>
              <a:t>Maths</a:t>
            </a:r>
            <a:r>
              <a:rPr lang="en-US" sz="5100" b="1" kern="1400" dirty="0">
                <a:solidFill>
                  <a:srgbClr val="354F5F"/>
                </a:solidFill>
                <a:effectLst/>
                <a:latin typeface="Candara" charset="0"/>
                <a:ea typeface="Candara" charset="0"/>
                <a:cs typeface="Candara" charset="0"/>
              </a:rPr>
              <a:t> Inside</a:t>
            </a:r>
            <a:endParaRPr lang="en-AU" sz="5100" b="1" kern="1400" dirty="0">
              <a:solidFill>
                <a:srgbClr val="354F5F"/>
              </a:solidFill>
              <a:effectLst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00552" y="2545703"/>
            <a:ext cx="8315136" cy="416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Maths Inside is a project led by University of Technology Sydney, and funded by the Commonwealth Department of Education and Training under the Australian Maths and Science Partnership Program.</a:t>
            </a:r>
          </a:p>
          <a:p>
            <a:pPr>
              <a:spcAft>
                <a:spcPts val="0"/>
              </a:spcAft>
            </a:pPr>
            <a:endParaRPr lang="en-AU" kern="1400" dirty="0">
              <a:solidFill>
                <a:srgbClr val="354F5F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0"/>
              </a:spcAft>
            </a:pP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The aim of Maths Inside is to increase engagement of secondary school students </a:t>
            </a:r>
            <a:b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in mathematics, by using rich tasks that show the ways it is used in real world applications. To find out more about this project and other AMSPP resources, </a:t>
            </a:r>
            <a:b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please go to http://</a:t>
            </a:r>
            <a:r>
              <a:rPr lang="en-AU" kern="1400" dirty="0" err="1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dimensions.aamt.edu.au</a:t>
            </a:r>
            <a:endParaRPr lang="en-AU" kern="1400" dirty="0">
              <a:solidFill>
                <a:srgbClr val="354F5F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0"/>
              </a:spcAft>
            </a:pPr>
            <a:endParaRPr lang="en-US" kern="1400" dirty="0">
              <a:solidFill>
                <a:srgbClr val="354F5F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0"/>
              </a:spcAft>
            </a:pP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© Maths Inside 2016 except where otherwise indicated. This document may be </a:t>
            </a:r>
            <a:b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used, reproduced, communicated and adapted free of charge for non-commercial educational purposes provided all acknowledgements associated with the material are retained. Maths Inside is a UTS project in collaboration with CSIRO and AAMT.</a:t>
            </a:r>
          </a:p>
          <a:p>
            <a:pPr>
              <a:spcAft>
                <a:spcPts val="0"/>
              </a:spcAft>
            </a:pPr>
            <a:endParaRPr lang="en-AU" kern="1400" dirty="0">
              <a:solidFill>
                <a:srgbClr val="354F5F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0"/>
              </a:spcAft>
            </a:pPr>
            <a:endParaRPr lang="en-AU" kern="1400" dirty="0">
              <a:solidFill>
                <a:srgbClr val="354F5F"/>
              </a:solidFill>
              <a:effectLst/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7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shop to shore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38736"/>
            <a:ext cx="9469582" cy="4351338"/>
          </a:xfrm>
        </p:spPr>
        <p:txBody>
          <a:bodyPr/>
          <a:lstStyle/>
          <a:p>
            <a:r>
              <a:rPr lang="en-US" dirty="0"/>
              <a:t>Next time it rains heavily, the plastic might get washed down a drain. </a:t>
            </a:r>
            <a:r>
              <a:rPr lang="en-US" dirty="0" err="1"/>
              <a:t>Stormwater</a:t>
            </a:r>
            <a:r>
              <a:rPr lang="en-US" dirty="0"/>
              <a:t> drains like this are connected to pipes which flow downhill.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1E451-6E28-4421-909C-1DC79BC4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69842"/>
            <a:ext cx="9992097" cy="35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shop to shore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072" y="1588118"/>
            <a:ext cx="10515600" cy="4351338"/>
          </a:xfrm>
        </p:spPr>
        <p:txBody>
          <a:bodyPr/>
          <a:lstStyle/>
          <a:p>
            <a:r>
              <a:rPr lang="en-US" dirty="0"/>
              <a:t>The pipes usually lead to an outlet near a river, beach, dam or lake.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CB42A-6D03-4C62-8DF6-8418BD65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68" y="2297400"/>
            <a:ext cx="5772990" cy="35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shop to shore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21864"/>
            <a:ext cx="10515600" cy="4351338"/>
          </a:xfrm>
        </p:spPr>
        <p:txBody>
          <a:bodyPr/>
          <a:lstStyle/>
          <a:p>
            <a:r>
              <a:rPr lang="en-US" dirty="0"/>
              <a:t>Those outlets are often near places where people like to swim or play.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1CE7F-09CC-4F80-A12A-68968F38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2357"/>
            <a:ext cx="9603822" cy="38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6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shop to shore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/>
          <a:lstStyle/>
          <a:p>
            <a:r>
              <a:rPr lang="en-US" dirty="0"/>
              <a:t>Most plastic items float in water, so they can easily be carried to other places by tides, currents and the wind.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E83E2-0BDD-4965-AB09-C1CDA275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541" y="2636321"/>
            <a:ext cx="5488181" cy="38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6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Waterways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16866"/>
            <a:ext cx="10515600" cy="4351338"/>
          </a:xfrm>
        </p:spPr>
        <p:txBody>
          <a:bodyPr/>
          <a:lstStyle/>
          <a:p>
            <a:r>
              <a:rPr lang="en-US" dirty="0"/>
              <a:t>Many waterways are connected to the open ocean.</a:t>
            </a:r>
          </a:p>
          <a:p>
            <a:r>
              <a:rPr lang="en-US" dirty="0"/>
              <a:t>Twice a day the outgoing tide takes rubbish out to sea.</a:t>
            </a:r>
          </a:p>
          <a:p>
            <a:r>
              <a:rPr lang="en-US" dirty="0"/>
              <a:t>Heavy rain can accelerate this journey.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0709D-D4A6-4766-BF78-F07753E0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7" y="3455603"/>
            <a:ext cx="9250877" cy="27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8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Oceans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81241"/>
            <a:ext cx="10515600" cy="4351338"/>
          </a:xfrm>
        </p:spPr>
        <p:txBody>
          <a:bodyPr/>
          <a:lstStyle/>
          <a:p>
            <a:r>
              <a:rPr lang="en-US" dirty="0"/>
              <a:t>Every monsoon season in recent years has taken vast amounts of plastic from the island of Java and dumped it on the beaches of Bali.</a:t>
            </a:r>
          </a:p>
          <a:p>
            <a:r>
              <a:rPr lang="en-US" sz="1600" dirty="0">
                <a:hlinkClick r:id="rId2"/>
              </a:rPr>
              <a:t>www.smh.com.au/world/bali-beaches-buried-in-rubbish-as-indonesia-battles-oceans-of-plastic-20171229-h0b8e9.html</a:t>
            </a:r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34905-B7A4-4C96-8AC4-02FC49B1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0" y="2920652"/>
            <a:ext cx="9274629" cy="36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9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Oceans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6953" y="1467404"/>
            <a:ext cx="9113322" cy="4351338"/>
          </a:xfrm>
        </p:spPr>
        <p:txBody>
          <a:bodyPr/>
          <a:lstStyle/>
          <a:p>
            <a:r>
              <a:rPr lang="en-US" dirty="0"/>
              <a:t>According to one well-researched investigation, by the year 2050 the plastic in the ocean will weigh more than the fish.</a:t>
            </a:r>
          </a:p>
          <a:p>
            <a:r>
              <a:rPr lang="en-US" sz="1600" dirty="0">
                <a:hlinkClick r:id="rId2"/>
              </a:rPr>
              <a:t>www.abc.net.au/news/2016-01-21/more-plastic-than-fish-in-the-oceans-by-2050-report-warns/7105936</a:t>
            </a:r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D2180-BA6D-43DD-992F-CDC65A1F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3691"/>
            <a:ext cx="9578155" cy="19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1307</Words>
  <Application>Microsoft Macintosh PowerPoint</Application>
  <PresentationFormat>Widescreen</PresentationFormat>
  <Paragraphs>145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Office Theme</vt:lpstr>
      <vt:lpstr>PowerPoint Presentation</vt:lpstr>
      <vt:lpstr>From shop to shore</vt:lpstr>
      <vt:lpstr>From shop to shore</vt:lpstr>
      <vt:lpstr>From shop to shore</vt:lpstr>
      <vt:lpstr>From shop to shore</vt:lpstr>
      <vt:lpstr>From shop to shore</vt:lpstr>
      <vt:lpstr>Waterways</vt:lpstr>
      <vt:lpstr>Oceans</vt:lpstr>
      <vt:lpstr>Oceans</vt:lpstr>
      <vt:lpstr>Pieces of plastic</vt:lpstr>
      <vt:lpstr>Pieces of plastic</vt:lpstr>
      <vt:lpstr>276 pieces of plastic</vt:lpstr>
      <vt:lpstr>Pieces of plastic</vt:lpstr>
      <vt:lpstr>Actions</vt:lpstr>
      <vt:lpstr>Actions</vt:lpstr>
      <vt:lpstr>Actions</vt:lpstr>
      <vt:lpstr>Actions</vt:lpstr>
      <vt:lpstr>Actions</vt:lpstr>
      <vt:lpstr>Actions</vt:lpstr>
      <vt:lpstr>Actions</vt:lpstr>
      <vt:lpstr>Other actions</vt:lpstr>
      <vt:lpstr>Case Study: The Cooks River, Sydney</vt:lpstr>
      <vt:lpstr>Case Study: The Cooks River, Sydney</vt:lpstr>
      <vt:lpstr>Investigation 1</vt:lpstr>
      <vt:lpstr>Investigation 2</vt:lpstr>
      <vt:lpstr>Investigation 2</vt:lpstr>
      <vt:lpstr>Investigation 2</vt:lpstr>
      <vt:lpstr>PowerPoint Presentation</vt:lpstr>
    </vt:vector>
  </TitlesOfParts>
  <Company>CSIRO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Flynn, Bill (Services, Adelaide K. Ave)</dc:creator>
  <cp:lastModifiedBy>Kate Manuel</cp:lastModifiedBy>
  <cp:revision>68</cp:revision>
  <cp:lastPrinted>2018-06-04T00:25:32Z</cp:lastPrinted>
  <dcterms:created xsi:type="dcterms:W3CDTF">2016-11-10T03:08:39Z</dcterms:created>
  <dcterms:modified xsi:type="dcterms:W3CDTF">2018-06-19T00:01:20Z</dcterms:modified>
</cp:coreProperties>
</file>