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Default Extension="emf" ContentType="image/x-emf"/>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Override PartName="/ppt/notesSlides/notesSlide9.xml" ContentType="application/vnd.openxmlformats-officedocument.presentationml.notesSlide+xml"/>
  <Override PartName="/ppt/notesSlides/notesSlide16.xml" ContentType="application/vnd.openxmlformats-officedocument.presentationml.notesSlide+xml"/>
  <Default Extension="rels" ContentType="application/vnd.openxmlformats-package.relationships+xml"/>
  <Override PartName="/ppt/slides/slide10.xml" ContentType="application/vnd.openxmlformats-officedocument.presentationml.slide+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notesSlides/notesSlide12.xml" ContentType="application/vnd.openxmlformats-officedocument.presentationml.notesSlide+xml"/>
  <Default Extension="jpeg" ContentType="image/jpeg"/>
  <Override PartName="/ppt/theme/theme2.xml" ContentType="application/vnd.openxmlformats-officedocument.theme+xml"/>
  <Override PartName="/ppt/slideLayouts/slideLayout1.xml" ContentType="application/vnd.openxmlformats-officedocument.presentationml.slideLayout+xml"/>
  <Override PartName="/docProps/app.xml" ContentType="application/vnd.openxmlformats-officedocument.extended-properties+xml"/>
  <Override PartName="/ppt/slides/slide22.xml" ContentType="application/vnd.openxmlformats-officedocument.presentationml.slide+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notesSlides/notesSlide20.xml" ContentType="application/vnd.openxmlformats-officedocument.presentationml.notesSlide+xml"/>
  <Override PartName="/ppt/slides/slide15.xml" ContentType="application/vnd.openxmlformats-officedocument.presentationml.slide+xml"/>
  <Override PartName="/ppt/notesSlides/notesSlide1.xml" ContentType="application/vnd.openxmlformats-officedocument.presentationml.notesSlide+xml"/>
  <Override PartName="/ppt/notesSlides/notesSlide17.xml" ContentType="application/vnd.openxmlformats-officedocument.presentationml.notesSlide+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notesSlides/notesSlide13.xml" ContentType="application/vnd.openxmlformats-officedocument.presentationml.notesSlide+xml"/>
  <Override PartName="/ppt/slides/slide27.xml" ContentType="application/vnd.openxmlformats-officedocument.presentationml.slide+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notesSlides/notesSlide6.xml" ContentType="application/vnd.openxmlformats-officedocument.presentationml.notesSlide+xml"/>
  <Override PartName="/ppt/notesSlides/notesSlide21.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notesSlides/notesSlide18.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notesSlides/notesSlide14.xml" ContentType="application/vnd.openxmlformats-officedocument.presentationml.notesSlide+xml"/>
  <Override PartName="/ppt/slides/slide3.xml" ContentType="application/vnd.openxmlformats-officedocument.presentationml.slide+xml"/>
  <Override PartName="/ppt/slides/slide28.xml" ContentType="application/vnd.openxmlformats-officedocument.presentationml.slide+xml"/>
  <Default Extension="vml" ContentType="application/vnd.openxmlformats-officedocument.vmlDrawing"/>
  <Override PartName="/ppt/slideLayouts/slideLayout3.xml" ContentType="application/vnd.openxmlformats-officedocument.presentationml.slideLayout+xml"/>
  <Override PartName="/ppt/slides/slide24.xml" ContentType="application/vnd.openxmlformats-officedocument.presentationml.slide+xml"/>
  <Override PartName="/ppt/slides/slide20.xml" ContentType="application/vnd.openxmlformats-officedocument.presentationml.slide+xml"/>
  <Override PartName="/ppt/notesSlides/notesSlide7.xml" ContentType="application/vnd.openxmlformats-officedocument.presentationml.notesSlide+xml"/>
  <Override PartName="/ppt/notesSlides/notesSlide22.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notesSlides/notesSlide10.xml" ContentType="application/vnd.openxmlformats-officedocument.presentationml.notesSlide+xml"/>
  <Override PartName="/ppt/slides/slide8.xml" ContentType="application/vnd.openxmlformats-officedocument.presentationml.slide+xml"/>
  <Override PartName="/ppt/notesSlides/notesSlide19.xml" ContentType="application/vnd.openxmlformats-officedocument.presentationml.notesSlide+xml"/>
  <Default Extension="wdp" ContentType="image/vnd.ms-photo"/>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notesSlides/notesSlide8.xml" ContentType="application/vnd.openxmlformats-officedocument.presentationml.notesSlide+xml"/>
  <Override PartName="/ppt/notesSlides/notesSlide15.xml" ContentType="application/vnd.openxmlformats-officedocument.presentationml.notesSlide+xml"/>
  <Default Extension="wmf" ContentType="image/x-wmf"/>
  <Override PartName="/ppt/notesSlides/notesSlide11.xml" ContentType="application/vnd.openxmlformats-officedocument.presentationml.notesSlide+xml"/>
  <Override PartName="/ppt/slideLayouts/slideLayout4.xml" ContentType="application/vnd.openxmlformats-officedocument.presentationml.slideLayout+xml"/>
  <Override PartName="/ppt/slides/slide25.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Override PartName="/ppt/notesSlides/notesSlide2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notesMasterIdLst>
    <p:notesMasterId r:id="rId30"/>
  </p:notesMasterIdLst>
  <p:sldIdLst>
    <p:sldId id="257"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69" r:id="rId17"/>
    <p:sldId id="288" r:id="rId18"/>
    <p:sldId id="287" r:id="rId19"/>
    <p:sldId id="289" r:id="rId20"/>
    <p:sldId id="290" r:id="rId21"/>
    <p:sldId id="291" r:id="rId22"/>
    <p:sldId id="292" r:id="rId23"/>
    <p:sldId id="293" r:id="rId24"/>
    <p:sldId id="266" r:id="rId25"/>
    <p:sldId id="261" r:id="rId26"/>
    <p:sldId id="262" r:id="rId27"/>
    <p:sldId id="263" r:id="rId28"/>
    <p:sldId id="271" r:id="rId2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34A715"/>
    <a:srgbClr val="FF0000"/>
    <a:srgbClr val="FF8000"/>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9809" autoAdjust="0"/>
    <p:restoredTop sz="94660"/>
  </p:normalViewPr>
  <p:slideViewPr>
    <p:cSldViewPr snapToObjects="1">
      <p:cViewPr>
        <p:scale>
          <a:sx n="100" d="100"/>
          <a:sy n="100" d="100"/>
        </p:scale>
        <p:origin x="-1120" y="264"/>
      </p:cViewPr>
      <p:guideLst>
        <p:guide orient="horz" pos="2704"/>
        <p:guide pos="152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interSettings" Target="printerSettings/printerSettings1.bin"/><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02D07A-9AA5-EC42-80D1-2D98E4709223}" type="datetimeFigureOut">
              <a:rPr lang="en-US" smtClean="0"/>
              <a:pPr/>
              <a:t>5/31/13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C78E85-5677-7040-92FE-2DB5BF9065CD}"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839553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8898"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208899" name="Rectangle 3"/>
          <p:cNvSpPr>
            <a:spLocks noGrp="1" noChangeArrowheads="1"/>
          </p:cNvSpPr>
          <p:nvPr>
            <p:ph type="body" idx="1"/>
          </p:nvPr>
        </p:nvSpPr>
        <p:spPr bwMode="auto">
          <a:solidFill>
            <a:srgbClr val="FFFFFF"/>
          </a:solidFill>
          <a:ln>
            <a:solidFill>
              <a:srgbClr val="000000"/>
            </a:solidFill>
            <a:miter lim="800000"/>
            <a:headEnd/>
            <a:tailEnd/>
          </a:ln>
        </p:spPr>
        <p:txBody>
          <a:bodyPr/>
          <a:lstStyle/>
          <a:p>
            <a:endParaRPr lang="en-US" dirty="0">
              <a:latin typeface="Arial" pitchFamily="-109" charset="0"/>
              <a:ea typeface="ＭＳ Ｐゴシック" pitchFamily="-109" charset="-128"/>
              <a:cs typeface="ＭＳ Ｐゴシック" pitchFamily="-109"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AU"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AU"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AU"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AU"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AU"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AU"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AU"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EA6EC2C-462E-044A-ADF1-49FAAD5E80B7}" type="datetimeFigureOut">
              <a:rPr lang="en-US" smtClean="0"/>
              <a:pPr/>
              <a:t>5/31/13</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31ACF5E6-D6F5-C344-8B36-DD62284C962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emf"/><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175" y="0"/>
            <a:ext cx="9140825" cy="830263"/>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noFill/>
            </a:endParaRPr>
          </a:p>
        </p:txBody>
      </p:sp>
      <p:sp>
        <p:nvSpPr>
          <p:cNvPr id="8" name="Title Placeholder 1"/>
          <p:cNvSpPr>
            <a:spLocks noGrp="1"/>
          </p:cNvSpPr>
          <p:nvPr>
            <p:ph type="title"/>
          </p:nvPr>
        </p:nvSpPr>
        <p:spPr bwMode="auto">
          <a:xfrm>
            <a:off x="2011363" y="176213"/>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p>
            <a:pPr lvl="0"/>
            <a:r>
              <a:rPr lang="en-AU" dirty="0" smtClean="0"/>
              <a:t>What do you see?</a:t>
            </a:r>
            <a:endParaRPr lang="en-US" dirty="0"/>
          </a:p>
        </p:txBody>
      </p:sp>
      <p:sp>
        <p:nvSpPr>
          <p:cNvPr id="9" name="Text Placeholder 2"/>
          <p:cNvSpPr>
            <a:spLocks noGrp="1"/>
          </p:cNvSpPr>
          <p:nvPr>
            <p:ph type="body" idx="1"/>
          </p:nvPr>
        </p:nvSpPr>
        <p:spPr bwMode="auto">
          <a:xfrm>
            <a:off x="2011363" y="1058863"/>
            <a:ext cx="7150100" cy="4525962"/>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t" anchorCtr="0" compatLnSpc="1">
            <a:prstTxWarp prst="textNoShape">
              <a:avLst/>
            </a:prstTxWarp>
          </a:bodyPr>
          <a:lstStyle/>
          <a:p>
            <a:pPr lvl="0"/>
            <a:r>
              <a:rPr lang="en-AU" dirty="0"/>
              <a:t>Second </a:t>
            </a:r>
            <a:r>
              <a:rPr lang="en-AU" dirty="0" smtClean="0"/>
              <a:t>level</a:t>
            </a:r>
            <a:br>
              <a:rPr lang="en-AU" dirty="0" smtClean="0"/>
            </a:br>
            <a:r>
              <a:rPr lang="en-AU" dirty="0" smtClean="0"/>
              <a:t>Third level</a:t>
            </a:r>
            <a:br>
              <a:rPr lang="en-AU" dirty="0" smtClean="0"/>
            </a:br>
            <a:endParaRPr lang="en-US" dirty="0"/>
          </a:p>
        </p:txBody>
      </p:sp>
      <p:sp>
        <p:nvSpPr>
          <p:cNvPr id="10" name="Rectangle 9"/>
          <p:cNvSpPr/>
          <p:nvPr userDrawn="1"/>
        </p:nvSpPr>
        <p:spPr>
          <a:xfrm>
            <a:off x="358775" y="168275"/>
            <a:ext cx="1460500" cy="1268413"/>
          </a:xfrm>
          <a:prstGeom prst="rect">
            <a:avLst/>
          </a:prstGeom>
          <a:solidFill>
            <a:schemeClr val="bg1"/>
          </a:solidFill>
          <a:ln>
            <a:noFill/>
          </a:ln>
          <a:effectLst>
            <a:outerShdw blurRad="88900" dist="38100" dir="7200000" sx="101000" sy="101000" rotWithShape="0">
              <a:srgbClr val="000000">
                <a:alpha val="40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1" name="Picture 6" descr="tdt-col.eps"/>
          <p:cNvPicPr>
            <a:picLocks noChangeAspect="1"/>
          </p:cNvPicPr>
          <p:nvPr userDrawn="1"/>
        </p:nvPicPr>
        <p:blipFill>
          <a:blip r:embed="rId1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52438" y="330200"/>
            <a:ext cx="1258887" cy="904875"/>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rgbClr val="000090"/>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eg"/><Relationship Id="rId3" Type="http://schemas.microsoft.com/office/2007/relationships/hdphoto" Target="../media/hdphoto1.wdp"/></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oleObject" Target="???" TargetMode="External"/></Relationships>
</file>

<file path=ppt/slides/_rels/slide27.xml.rels><?xml version="1.0" encoding="UTF-8" standalone="yes"?>
<Relationships xmlns="http://schemas.openxmlformats.org/package/2006/relationships"><Relationship Id="rId1" Type="http://schemas.openxmlformats.org/officeDocument/2006/relationships/vmlDrawing" Target="../drawings/vmlDrawing2.vml"/><Relationship Id="rId2" Type="http://schemas.openxmlformats.org/officeDocument/2006/relationships/slideLayout" Target="../slideLayouts/slideLayout7.xml"/><Relationship Id="rId3" Type="http://schemas.openxmlformats.org/officeDocument/2006/relationships/oleObject" Target="???" TargetMode="External"/></Relationships>
</file>

<file path=ppt/slides/_rels/slide28.xml.rels><?xml version="1.0" encoding="UTF-8" standalone="yes"?>
<Relationships xmlns="http://schemas.openxmlformats.org/package/2006/relationships"><Relationship Id="rId1" Type="http://schemas.openxmlformats.org/officeDocument/2006/relationships/vmlDrawing" Target="../drawings/vmlDrawing3.vml"/><Relationship Id="rId2" Type="http://schemas.openxmlformats.org/officeDocument/2006/relationships/slideLayout" Target="../slideLayouts/slideLayout7.xml"/><Relationship Id="rId3" Type="http://schemas.openxmlformats.org/officeDocument/2006/relationships/oleObject" Target="Macintosh%20HD:Users:annd:Documents:Maths%20grids:30by%2030%20grid%20YL:30by%2020%20gridYL3by12.docx!OLE_LINK1"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52" name="Group 51"/>
          <p:cNvGrpSpPr/>
          <p:nvPr/>
        </p:nvGrpSpPr>
        <p:grpSpPr>
          <a:xfrm>
            <a:off x="2123728" y="1600200"/>
            <a:ext cx="5328592" cy="3701008"/>
            <a:chOff x="1371600" y="1524000"/>
            <a:chExt cx="5715000" cy="4038600"/>
          </a:xfrm>
          <a:solidFill>
            <a:srgbClr val="7DF816"/>
          </a:solidFill>
        </p:grpSpPr>
        <p:sp>
          <p:nvSpPr>
            <p:cNvPr id="207946" name="Rectangle 3"/>
            <p:cNvSpPr>
              <a:spLocks noChangeArrowheads="1"/>
            </p:cNvSpPr>
            <p:nvPr/>
          </p:nvSpPr>
          <p:spPr bwMode="auto">
            <a:xfrm>
              <a:off x="1371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244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244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244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5562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244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1371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209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0480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38862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47244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5562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400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1371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209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0480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38862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47244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5562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400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grpSp>
        <p:nvGrpSpPr>
          <p:cNvPr id="4" name="Group 3"/>
          <p:cNvGrpSpPr/>
          <p:nvPr/>
        </p:nvGrpSpPr>
        <p:grpSpPr>
          <a:xfrm>
            <a:off x="2137464" y="1383431"/>
            <a:ext cx="5471540" cy="3975616"/>
            <a:chOff x="2123728" y="1357759"/>
            <a:chExt cx="6120680" cy="4447281"/>
          </a:xfrm>
        </p:grpSpPr>
        <p:sp>
          <p:nvSpPr>
            <p:cNvPr id="207946" name="Rectangle 3"/>
            <p:cNvSpPr>
              <a:spLocks noChangeArrowheads="1"/>
            </p:cNvSpPr>
            <p:nvPr/>
          </p:nvSpPr>
          <p:spPr bwMode="auto">
            <a:xfrm>
              <a:off x="2123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61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8001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6383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4765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61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8001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6383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4765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61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8001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6383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4765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61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8001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6383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4765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61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8001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6383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4765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2123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61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8001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6383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4765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3" name="Group 2"/>
            <p:cNvGrpSpPr/>
            <p:nvPr/>
          </p:nvGrpSpPr>
          <p:grpSpPr>
            <a:xfrm>
              <a:off x="6720408" y="1600200"/>
              <a:ext cx="685800" cy="4038600"/>
              <a:chOff x="6314728" y="1600200"/>
              <a:chExt cx="685800" cy="4038600"/>
            </a:xfrm>
          </p:grpSpPr>
          <p:sp>
            <p:nvSpPr>
              <p:cNvPr id="207916" name="Rectangle 3"/>
              <p:cNvSpPr>
                <a:spLocks noChangeArrowheads="1"/>
              </p:cNvSpPr>
              <p:nvPr/>
            </p:nvSpPr>
            <p:spPr bwMode="auto">
              <a:xfrm>
                <a:off x="6314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314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314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314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314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314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grpSp>
          <p:nvGrpSpPr>
            <p:cNvPr id="2" name="Group 1"/>
            <p:cNvGrpSpPr/>
            <p:nvPr/>
          </p:nvGrpSpPr>
          <p:grpSpPr>
            <a:xfrm>
              <a:off x="7558608" y="1600200"/>
              <a:ext cx="685800" cy="4038600"/>
              <a:chOff x="7152928" y="1600200"/>
              <a:chExt cx="685800" cy="4038600"/>
            </a:xfrm>
          </p:grpSpPr>
          <p:sp>
            <p:nvSpPr>
              <p:cNvPr id="207917" name="Rectangle 4"/>
              <p:cNvSpPr>
                <a:spLocks noChangeArrowheads="1"/>
              </p:cNvSpPr>
              <p:nvPr/>
            </p:nvSpPr>
            <p:spPr bwMode="auto">
              <a:xfrm>
                <a:off x="7152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7152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7152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7152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152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152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4" name="Rectangle 53"/>
            <p:cNvSpPr/>
            <p:nvPr/>
          </p:nvSpPr>
          <p:spPr bwMode="auto">
            <a:xfrm>
              <a:off x="6366049" y="1357759"/>
              <a:ext cx="171871" cy="444728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gr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1012317"/>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2"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C545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2133810"/>
            <a:ext cx="1685114"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a:t>
            </a:r>
            <a:r>
              <a:rPr lang="en-US" sz="2400" dirty="0" smtClean="0">
                <a:solidFill>
                  <a:schemeClr val="bg1"/>
                </a:solidFill>
              </a:rPr>
              <a:t>6 </a:t>
            </a:r>
            <a:r>
              <a:rPr lang="en-US" sz="2400" dirty="0">
                <a:solidFill>
                  <a:schemeClr val="bg1"/>
                </a:solidFill>
              </a:rPr>
              <a:t>rows of</a:t>
            </a:r>
            <a:r>
              <a:rPr lang="en-US" sz="2400" dirty="0" smtClean="0">
                <a:solidFill>
                  <a:schemeClr val="bg1"/>
                </a:solidFill>
              </a:rPr>
              <a:t> 5 </a:t>
            </a:r>
            <a:r>
              <a:rPr lang="en-US" sz="2400" dirty="0">
                <a:solidFill>
                  <a:schemeClr val="bg1"/>
                </a:solidFill>
              </a:rPr>
              <a:t>is</a:t>
            </a:r>
            <a:r>
              <a:rPr lang="en-US" sz="2400" dirty="0" smtClean="0">
                <a:solidFill>
                  <a:schemeClr val="bg1"/>
                </a:solidFill>
              </a:rPr>
              <a:t> </a:t>
            </a:r>
            <a:r>
              <a:rPr lang="en-US" sz="2400" dirty="0" smtClean="0">
                <a:solidFill>
                  <a:schemeClr val="bg1"/>
                </a:solidFill>
              </a:rPr>
              <a:t>30.</a:t>
            </a:r>
            <a:endParaRPr lang="en-US" sz="2400" dirty="0">
              <a:solidFill>
                <a:schemeClr val="bg1"/>
              </a:solidFill>
            </a:endParaRPr>
          </a:p>
        </p:txBody>
      </p:sp>
      <p:grpSp>
        <p:nvGrpSpPr>
          <p:cNvPr id="57" name="Group 56"/>
          <p:cNvGrpSpPr/>
          <p:nvPr/>
        </p:nvGrpSpPr>
        <p:grpSpPr>
          <a:xfrm>
            <a:off x="2137464" y="1383431"/>
            <a:ext cx="5471540" cy="3975616"/>
            <a:chOff x="2123728" y="1357759"/>
            <a:chExt cx="6120680" cy="4447281"/>
          </a:xfrm>
        </p:grpSpPr>
        <p:sp>
          <p:nvSpPr>
            <p:cNvPr id="58" name="Rectangle 3"/>
            <p:cNvSpPr>
              <a:spLocks noChangeArrowheads="1"/>
            </p:cNvSpPr>
            <p:nvPr/>
          </p:nvSpPr>
          <p:spPr bwMode="auto">
            <a:xfrm>
              <a:off x="2123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9" name="Rectangle 4"/>
            <p:cNvSpPr>
              <a:spLocks noChangeArrowheads="1"/>
            </p:cNvSpPr>
            <p:nvPr/>
          </p:nvSpPr>
          <p:spPr bwMode="auto">
            <a:xfrm>
              <a:off x="2961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0" name="Rectangle 5"/>
            <p:cNvSpPr>
              <a:spLocks noChangeArrowheads="1"/>
            </p:cNvSpPr>
            <p:nvPr/>
          </p:nvSpPr>
          <p:spPr bwMode="auto">
            <a:xfrm>
              <a:off x="38001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1" name="Rectangle 6"/>
            <p:cNvSpPr>
              <a:spLocks noChangeArrowheads="1"/>
            </p:cNvSpPr>
            <p:nvPr/>
          </p:nvSpPr>
          <p:spPr bwMode="auto">
            <a:xfrm>
              <a:off x="46383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2" name="Rectangle 7"/>
            <p:cNvSpPr>
              <a:spLocks noChangeArrowheads="1"/>
            </p:cNvSpPr>
            <p:nvPr/>
          </p:nvSpPr>
          <p:spPr bwMode="auto">
            <a:xfrm>
              <a:off x="54765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3" name="Rectangle 10"/>
            <p:cNvSpPr>
              <a:spLocks noChangeArrowheads="1"/>
            </p:cNvSpPr>
            <p:nvPr/>
          </p:nvSpPr>
          <p:spPr bwMode="auto">
            <a:xfrm>
              <a:off x="2123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4" name="Rectangle 11"/>
            <p:cNvSpPr>
              <a:spLocks noChangeArrowheads="1"/>
            </p:cNvSpPr>
            <p:nvPr/>
          </p:nvSpPr>
          <p:spPr bwMode="auto">
            <a:xfrm>
              <a:off x="2961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5" name="Rectangle 12"/>
            <p:cNvSpPr>
              <a:spLocks noChangeArrowheads="1"/>
            </p:cNvSpPr>
            <p:nvPr/>
          </p:nvSpPr>
          <p:spPr bwMode="auto">
            <a:xfrm>
              <a:off x="38001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6" name="Rectangle 13"/>
            <p:cNvSpPr>
              <a:spLocks noChangeArrowheads="1"/>
            </p:cNvSpPr>
            <p:nvPr/>
          </p:nvSpPr>
          <p:spPr bwMode="auto">
            <a:xfrm>
              <a:off x="46383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7" name="Rectangle 14"/>
            <p:cNvSpPr>
              <a:spLocks noChangeArrowheads="1"/>
            </p:cNvSpPr>
            <p:nvPr/>
          </p:nvSpPr>
          <p:spPr bwMode="auto">
            <a:xfrm>
              <a:off x="54765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8" name="Rectangle 16"/>
            <p:cNvSpPr>
              <a:spLocks noChangeArrowheads="1"/>
            </p:cNvSpPr>
            <p:nvPr/>
          </p:nvSpPr>
          <p:spPr bwMode="auto">
            <a:xfrm>
              <a:off x="2123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9" name="Rectangle 17"/>
            <p:cNvSpPr>
              <a:spLocks noChangeArrowheads="1"/>
            </p:cNvSpPr>
            <p:nvPr/>
          </p:nvSpPr>
          <p:spPr bwMode="auto">
            <a:xfrm>
              <a:off x="2961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0" name="Rectangle 18"/>
            <p:cNvSpPr>
              <a:spLocks noChangeArrowheads="1"/>
            </p:cNvSpPr>
            <p:nvPr/>
          </p:nvSpPr>
          <p:spPr bwMode="auto">
            <a:xfrm>
              <a:off x="38001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1" name="Rectangle 19"/>
            <p:cNvSpPr>
              <a:spLocks noChangeArrowheads="1"/>
            </p:cNvSpPr>
            <p:nvPr/>
          </p:nvSpPr>
          <p:spPr bwMode="auto">
            <a:xfrm>
              <a:off x="46383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2" name="Rectangle 20"/>
            <p:cNvSpPr>
              <a:spLocks noChangeArrowheads="1"/>
            </p:cNvSpPr>
            <p:nvPr/>
          </p:nvSpPr>
          <p:spPr bwMode="auto">
            <a:xfrm>
              <a:off x="54765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3" name="Rectangle 13"/>
            <p:cNvSpPr>
              <a:spLocks noChangeArrowheads="1"/>
            </p:cNvSpPr>
            <p:nvPr/>
          </p:nvSpPr>
          <p:spPr bwMode="auto">
            <a:xfrm>
              <a:off x="2123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4" name="Rectangle 13"/>
            <p:cNvSpPr>
              <a:spLocks noChangeArrowheads="1"/>
            </p:cNvSpPr>
            <p:nvPr/>
          </p:nvSpPr>
          <p:spPr bwMode="auto">
            <a:xfrm>
              <a:off x="2961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5" name="Rectangle 13"/>
            <p:cNvSpPr>
              <a:spLocks noChangeArrowheads="1"/>
            </p:cNvSpPr>
            <p:nvPr/>
          </p:nvSpPr>
          <p:spPr bwMode="auto">
            <a:xfrm>
              <a:off x="38001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6" name="Rectangle 13"/>
            <p:cNvSpPr>
              <a:spLocks noChangeArrowheads="1"/>
            </p:cNvSpPr>
            <p:nvPr/>
          </p:nvSpPr>
          <p:spPr bwMode="auto">
            <a:xfrm>
              <a:off x="46383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7" name="Rectangle 13"/>
            <p:cNvSpPr>
              <a:spLocks noChangeArrowheads="1"/>
            </p:cNvSpPr>
            <p:nvPr/>
          </p:nvSpPr>
          <p:spPr bwMode="auto">
            <a:xfrm>
              <a:off x="54765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8" name="Rectangle 16"/>
            <p:cNvSpPr>
              <a:spLocks noChangeArrowheads="1"/>
            </p:cNvSpPr>
            <p:nvPr/>
          </p:nvSpPr>
          <p:spPr bwMode="auto">
            <a:xfrm>
              <a:off x="2123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9" name="Rectangle 17"/>
            <p:cNvSpPr>
              <a:spLocks noChangeArrowheads="1"/>
            </p:cNvSpPr>
            <p:nvPr/>
          </p:nvSpPr>
          <p:spPr bwMode="auto">
            <a:xfrm>
              <a:off x="2961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0" name="Rectangle 18"/>
            <p:cNvSpPr>
              <a:spLocks noChangeArrowheads="1"/>
            </p:cNvSpPr>
            <p:nvPr/>
          </p:nvSpPr>
          <p:spPr bwMode="auto">
            <a:xfrm>
              <a:off x="38001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1" name="Rectangle 19"/>
            <p:cNvSpPr>
              <a:spLocks noChangeArrowheads="1"/>
            </p:cNvSpPr>
            <p:nvPr/>
          </p:nvSpPr>
          <p:spPr bwMode="auto">
            <a:xfrm>
              <a:off x="46383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2" name="Rectangle 20"/>
            <p:cNvSpPr>
              <a:spLocks noChangeArrowheads="1"/>
            </p:cNvSpPr>
            <p:nvPr/>
          </p:nvSpPr>
          <p:spPr bwMode="auto">
            <a:xfrm>
              <a:off x="54765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3" name="Rectangle 16"/>
            <p:cNvSpPr>
              <a:spLocks noChangeArrowheads="1"/>
            </p:cNvSpPr>
            <p:nvPr/>
          </p:nvSpPr>
          <p:spPr bwMode="auto">
            <a:xfrm>
              <a:off x="2123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4" name="Rectangle 17"/>
            <p:cNvSpPr>
              <a:spLocks noChangeArrowheads="1"/>
            </p:cNvSpPr>
            <p:nvPr/>
          </p:nvSpPr>
          <p:spPr bwMode="auto">
            <a:xfrm>
              <a:off x="2961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5" name="Rectangle 18"/>
            <p:cNvSpPr>
              <a:spLocks noChangeArrowheads="1"/>
            </p:cNvSpPr>
            <p:nvPr/>
          </p:nvSpPr>
          <p:spPr bwMode="auto">
            <a:xfrm>
              <a:off x="38001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6" name="Rectangle 19"/>
            <p:cNvSpPr>
              <a:spLocks noChangeArrowheads="1"/>
            </p:cNvSpPr>
            <p:nvPr/>
          </p:nvSpPr>
          <p:spPr bwMode="auto">
            <a:xfrm>
              <a:off x="46383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7" name="Rectangle 20"/>
            <p:cNvSpPr>
              <a:spLocks noChangeArrowheads="1"/>
            </p:cNvSpPr>
            <p:nvPr/>
          </p:nvSpPr>
          <p:spPr bwMode="auto">
            <a:xfrm>
              <a:off x="54765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88" name="Group 87"/>
            <p:cNvGrpSpPr/>
            <p:nvPr/>
          </p:nvGrpSpPr>
          <p:grpSpPr>
            <a:xfrm>
              <a:off x="6720408" y="1600200"/>
              <a:ext cx="685800" cy="4038600"/>
              <a:chOff x="6314728" y="1600200"/>
              <a:chExt cx="685800" cy="4038600"/>
            </a:xfrm>
          </p:grpSpPr>
          <p:sp>
            <p:nvSpPr>
              <p:cNvPr id="97" name="Rectangle 3"/>
              <p:cNvSpPr>
                <a:spLocks noChangeArrowheads="1"/>
              </p:cNvSpPr>
              <p:nvPr/>
            </p:nvSpPr>
            <p:spPr bwMode="auto">
              <a:xfrm>
                <a:off x="6314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8" name="Rectangle 10"/>
              <p:cNvSpPr>
                <a:spLocks noChangeArrowheads="1"/>
              </p:cNvSpPr>
              <p:nvPr/>
            </p:nvSpPr>
            <p:spPr bwMode="auto">
              <a:xfrm>
                <a:off x="6314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9" name="Rectangle 16"/>
              <p:cNvSpPr>
                <a:spLocks noChangeArrowheads="1"/>
              </p:cNvSpPr>
              <p:nvPr/>
            </p:nvSpPr>
            <p:spPr bwMode="auto">
              <a:xfrm>
                <a:off x="6314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0" name="Rectangle 13"/>
              <p:cNvSpPr>
                <a:spLocks noChangeArrowheads="1"/>
              </p:cNvSpPr>
              <p:nvPr/>
            </p:nvSpPr>
            <p:spPr bwMode="auto">
              <a:xfrm>
                <a:off x="6314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1" name="Rectangle 16"/>
              <p:cNvSpPr>
                <a:spLocks noChangeArrowheads="1"/>
              </p:cNvSpPr>
              <p:nvPr/>
            </p:nvSpPr>
            <p:spPr bwMode="auto">
              <a:xfrm>
                <a:off x="6314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2" name="Rectangle 16"/>
              <p:cNvSpPr>
                <a:spLocks noChangeArrowheads="1"/>
              </p:cNvSpPr>
              <p:nvPr/>
            </p:nvSpPr>
            <p:spPr bwMode="auto">
              <a:xfrm>
                <a:off x="6314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grpSp>
          <p:nvGrpSpPr>
            <p:cNvPr id="89" name="Group 88"/>
            <p:cNvGrpSpPr/>
            <p:nvPr/>
          </p:nvGrpSpPr>
          <p:grpSpPr>
            <a:xfrm>
              <a:off x="7558608" y="1600200"/>
              <a:ext cx="685800" cy="4038600"/>
              <a:chOff x="7152928" y="1600200"/>
              <a:chExt cx="685800" cy="4038600"/>
            </a:xfrm>
          </p:grpSpPr>
          <p:sp>
            <p:nvSpPr>
              <p:cNvPr id="91" name="Rectangle 4"/>
              <p:cNvSpPr>
                <a:spLocks noChangeArrowheads="1"/>
              </p:cNvSpPr>
              <p:nvPr/>
            </p:nvSpPr>
            <p:spPr bwMode="auto">
              <a:xfrm>
                <a:off x="7152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2" name="Rectangle 11"/>
              <p:cNvSpPr>
                <a:spLocks noChangeArrowheads="1"/>
              </p:cNvSpPr>
              <p:nvPr/>
            </p:nvSpPr>
            <p:spPr bwMode="auto">
              <a:xfrm>
                <a:off x="7152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3" name="Rectangle 17"/>
              <p:cNvSpPr>
                <a:spLocks noChangeArrowheads="1"/>
              </p:cNvSpPr>
              <p:nvPr/>
            </p:nvSpPr>
            <p:spPr bwMode="auto">
              <a:xfrm>
                <a:off x="7152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4" name="Rectangle 4"/>
              <p:cNvSpPr>
                <a:spLocks noChangeArrowheads="1"/>
              </p:cNvSpPr>
              <p:nvPr/>
            </p:nvSpPr>
            <p:spPr bwMode="auto">
              <a:xfrm>
                <a:off x="7152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5" name="Rectangle 17"/>
              <p:cNvSpPr>
                <a:spLocks noChangeArrowheads="1"/>
              </p:cNvSpPr>
              <p:nvPr/>
            </p:nvSpPr>
            <p:spPr bwMode="auto">
              <a:xfrm>
                <a:off x="7152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6" name="Rectangle 17"/>
              <p:cNvSpPr>
                <a:spLocks noChangeArrowheads="1"/>
              </p:cNvSpPr>
              <p:nvPr/>
            </p:nvSpPr>
            <p:spPr bwMode="auto">
              <a:xfrm>
                <a:off x="7152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90" name="Rectangle 89"/>
            <p:cNvSpPr/>
            <p:nvPr/>
          </p:nvSpPr>
          <p:spPr bwMode="auto">
            <a:xfrm>
              <a:off x="6366049" y="1357759"/>
              <a:ext cx="171871" cy="444728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gr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46179881"/>
      </p:ext>
    </p:extLst>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grpSp>
        <p:nvGrpSpPr>
          <p:cNvPr id="57" name="Group 56"/>
          <p:cNvGrpSpPr/>
          <p:nvPr/>
        </p:nvGrpSpPr>
        <p:grpSpPr>
          <a:xfrm>
            <a:off x="2137464" y="1383431"/>
            <a:ext cx="5471540" cy="3975616"/>
            <a:chOff x="2123728" y="1357759"/>
            <a:chExt cx="6120680" cy="4447281"/>
          </a:xfrm>
        </p:grpSpPr>
        <p:sp>
          <p:nvSpPr>
            <p:cNvPr id="58" name="Rectangle 3"/>
            <p:cNvSpPr>
              <a:spLocks noChangeArrowheads="1"/>
            </p:cNvSpPr>
            <p:nvPr/>
          </p:nvSpPr>
          <p:spPr bwMode="auto">
            <a:xfrm>
              <a:off x="2123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9" name="Rectangle 4"/>
            <p:cNvSpPr>
              <a:spLocks noChangeArrowheads="1"/>
            </p:cNvSpPr>
            <p:nvPr/>
          </p:nvSpPr>
          <p:spPr bwMode="auto">
            <a:xfrm>
              <a:off x="2961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0" name="Rectangle 5"/>
            <p:cNvSpPr>
              <a:spLocks noChangeArrowheads="1"/>
            </p:cNvSpPr>
            <p:nvPr/>
          </p:nvSpPr>
          <p:spPr bwMode="auto">
            <a:xfrm>
              <a:off x="38001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1" name="Rectangle 6"/>
            <p:cNvSpPr>
              <a:spLocks noChangeArrowheads="1"/>
            </p:cNvSpPr>
            <p:nvPr/>
          </p:nvSpPr>
          <p:spPr bwMode="auto">
            <a:xfrm>
              <a:off x="46383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2" name="Rectangle 7"/>
            <p:cNvSpPr>
              <a:spLocks noChangeArrowheads="1"/>
            </p:cNvSpPr>
            <p:nvPr/>
          </p:nvSpPr>
          <p:spPr bwMode="auto">
            <a:xfrm>
              <a:off x="54765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3" name="Rectangle 10"/>
            <p:cNvSpPr>
              <a:spLocks noChangeArrowheads="1"/>
            </p:cNvSpPr>
            <p:nvPr/>
          </p:nvSpPr>
          <p:spPr bwMode="auto">
            <a:xfrm>
              <a:off x="2123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4" name="Rectangle 11"/>
            <p:cNvSpPr>
              <a:spLocks noChangeArrowheads="1"/>
            </p:cNvSpPr>
            <p:nvPr/>
          </p:nvSpPr>
          <p:spPr bwMode="auto">
            <a:xfrm>
              <a:off x="2961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5" name="Rectangle 12"/>
            <p:cNvSpPr>
              <a:spLocks noChangeArrowheads="1"/>
            </p:cNvSpPr>
            <p:nvPr/>
          </p:nvSpPr>
          <p:spPr bwMode="auto">
            <a:xfrm>
              <a:off x="38001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6" name="Rectangle 13"/>
            <p:cNvSpPr>
              <a:spLocks noChangeArrowheads="1"/>
            </p:cNvSpPr>
            <p:nvPr/>
          </p:nvSpPr>
          <p:spPr bwMode="auto">
            <a:xfrm>
              <a:off x="46383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7" name="Rectangle 14"/>
            <p:cNvSpPr>
              <a:spLocks noChangeArrowheads="1"/>
            </p:cNvSpPr>
            <p:nvPr/>
          </p:nvSpPr>
          <p:spPr bwMode="auto">
            <a:xfrm>
              <a:off x="54765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8" name="Rectangle 16"/>
            <p:cNvSpPr>
              <a:spLocks noChangeArrowheads="1"/>
            </p:cNvSpPr>
            <p:nvPr/>
          </p:nvSpPr>
          <p:spPr bwMode="auto">
            <a:xfrm>
              <a:off x="2123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9" name="Rectangle 17"/>
            <p:cNvSpPr>
              <a:spLocks noChangeArrowheads="1"/>
            </p:cNvSpPr>
            <p:nvPr/>
          </p:nvSpPr>
          <p:spPr bwMode="auto">
            <a:xfrm>
              <a:off x="2961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0" name="Rectangle 18"/>
            <p:cNvSpPr>
              <a:spLocks noChangeArrowheads="1"/>
            </p:cNvSpPr>
            <p:nvPr/>
          </p:nvSpPr>
          <p:spPr bwMode="auto">
            <a:xfrm>
              <a:off x="38001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1" name="Rectangle 19"/>
            <p:cNvSpPr>
              <a:spLocks noChangeArrowheads="1"/>
            </p:cNvSpPr>
            <p:nvPr/>
          </p:nvSpPr>
          <p:spPr bwMode="auto">
            <a:xfrm>
              <a:off x="46383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2" name="Rectangle 20"/>
            <p:cNvSpPr>
              <a:spLocks noChangeArrowheads="1"/>
            </p:cNvSpPr>
            <p:nvPr/>
          </p:nvSpPr>
          <p:spPr bwMode="auto">
            <a:xfrm>
              <a:off x="54765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3" name="Rectangle 13"/>
            <p:cNvSpPr>
              <a:spLocks noChangeArrowheads="1"/>
            </p:cNvSpPr>
            <p:nvPr/>
          </p:nvSpPr>
          <p:spPr bwMode="auto">
            <a:xfrm>
              <a:off x="2123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4" name="Rectangle 13"/>
            <p:cNvSpPr>
              <a:spLocks noChangeArrowheads="1"/>
            </p:cNvSpPr>
            <p:nvPr/>
          </p:nvSpPr>
          <p:spPr bwMode="auto">
            <a:xfrm>
              <a:off x="2961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5" name="Rectangle 13"/>
            <p:cNvSpPr>
              <a:spLocks noChangeArrowheads="1"/>
            </p:cNvSpPr>
            <p:nvPr/>
          </p:nvSpPr>
          <p:spPr bwMode="auto">
            <a:xfrm>
              <a:off x="38001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6" name="Rectangle 13"/>
            <p:cNvSpPr>
              <a:spLocks noChangeArrowheads="1"/>
            </p:cNvSpPr>
            <p:nvPr/>
          </p:nvSpPr>
          <p:spPr bwMode="auto">
            <a:xfrm>
              <a:off x="46383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7" name="Rectangle 13"/>
            <p:cNvSpPr>
              <a:spLocks noChangeArrowheads="1"/>
            </p:cNvSpPr>
            <p:nvPr/>
          </p:nvSpPr>
          <p:spPr bwMode="auto">
            <a:xfrm>
              <a:off x="54765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8" name="Rectangle 16"/>
            <p:cNvSpPr>
              <a:spLocks noChangeArrowheads="1"/>
            </p:cNvSpPr>
            <p:nvPr/>
          </p:nvSpPr>
          <p:spPr bwMode="auto">
            <a:xfrm>
              <a:off x="2123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9" name="Rectangle 17"/>
            <p:cNvSpPr>
              <a:spLocks noChangeArrowheads="1"/>
            </p:cNvSpPr>
            <p:nvPr/>
          </p:nvSpPr>
          <p:spPr bwMode="auto">
            <a:xfrm>
              <a:off x="2961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0" name="Rectangle 18"/>
            <p:cNvSpPr>
              <a:spLocks noChangeArrowheads="1"/>
            </p:cNvSpPr>
            <p:nvPr/>
          </p:nvSpPr>
          <p:spPr bwMode="auto">
            <a:xfrm>
              <a:off x="38001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1" name="Rectangle 19"/>
            <p:cNvSpPr>
              <a:spLocks noChangeArrowheads="1"/>
            </p:cNvSpPr>
            <p:nvPr/>
          </p:nvSpPr>
          <p:spPr bwMode="auto">
            <a:xfrm>
              <a:off x="46383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2" name="Rectangle 20"/>
            <p:cNvSpPr>
              <a:spLocks noChangeArrowheads="1"/>
            </p:cNvSpPr>
            <p:nvPr/>
          </p:nvSpPr>
          <p:spPr bwMode="auto">
            <a:xfrm>
              <a:off x="54765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3" name="Rectangle 16"/>
            <p:cNvSpPr>
              <a:spLocks noChangeArrowheads="1"/>
            </p:cNvSpPr>
            <p:nvPr/>
          </p:nvSpPr>
          <p:spPr bwMode="auto">
            <a:xfrm>
              <a:off x="2123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4" name="Rectangle 17"/>
            <p:cNvSpPr>
              <a:spLocks noChangeArrowheads="1"/>
            </p:cNvSpPr>
            <p:nvPr/>
          </p:nvSpPr>
          <p:spPr bwMode="auto">
            <a:xfrm>
              <a:off x="2961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5" name="Rectangle 18"/>
            <p:cNvSpPr>
              <a:spLocks noChangeArrowheads="1"/>
            </p:cNvSpPr>
            <p:nvPr/>
          </p:nvSpPr>
          <p:spPr bwMode="auto">
            <a:xfrm>
              <a:off x="38001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6" name="Rectangle 19"/>
            <p:cNvSpPr>
              <a:spLocks noChangeArrowheads="1"/>
            </p:cNvSpPr>
            <p:nvPr/>
          </p:nvSpPr>
          <p:spPr bwMode="auto">
            <a:xfrm>
              <a:off x="46383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7" name="Rectangle 20"/>
            <p:cNvSpPr>
              <a:spLocks noChangeArrowheads="1"/>
            </p:cNvSpPr>
            <p:nvPr/>
          </p:nvSpPr>
          <p:spPr bwMode="auto">
            <a:xfrm>
              <a:off x="54765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88" name="Group 87"/>
            <p:cNvGrpSpPr/>
            <p:nvPr/>
          </p:nvGrpSpPr>
          <p:grpSpPr>
            <a:xfrm>
              <a:off x="6720408" y="1600200"/>
              <a:ext cx="685800" cy="4038600"/>
              <a:chOff x="6314728" y="1600200"/>
              <a:chExt cx="685800" cy="4038600"/>
            </a:xfrm>
          </p:grpSpPr>
          <p:sp>
            <p:nvSpPr>
              <p:cNvPr id="97" name="Rectangle 3"/>
              <p:cNvSpPr>
                <a:spLocks noChangeArrowheads="1"/>
              </p:cNvSpPr>
              <p:nvPr/>
            </p:nvSpPr>
            <p:spPr bwMode="auto">
              <a:xfrm>
                <a:off x="6314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8" name="Rectangle 10"/>
              <p:cNvSpPr>
                <a:spLocks noChangeArrowheads="1"/>
              </p:cNvSpPr>
              <p:nvPr/>
            </p:nvSpPr>
            <p:spPr bwMode="auto">
              <a:xfrm>
                <a:off x="6314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9" name="Rectangle 16"/>
              <p:cNvSpPr>
                <a:spLocks noChangeArrowheads="1"/>
              </p:cNvSpPr>
              <p:nvPr/>
            </p:nvSpPr>
            <p:spPr bwMode="auto">
              <a:xfrm>
                <a:off x="6314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0" name="Rectangle 13"/>
              <p:cNvSpPr>
                <a:spLocks noChangeArrowheads="1"/>
              </p:cNvSpPr>
              <p:nvPr/>
            </p:nvSpPr>
            <p:spPr bwMode="auto">
              <a:xfrm>
                <a:off x="6314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1" name="Rectangle 16"/>
              <p:cNvSpPr>
                <a:spLocks noChangeArrowheads="1"/>
              </p:cNvSpPr>
              <p:nvPr/>
            </p:nvSpPr>
            <p:spPr bwMode="auto">
              <a:xfrm>
                <a:off x="6314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2" name="Rectangle 16"/>
              <p:cNvSpPr>
                <a:spLocks noChangeArrowheads="1"/>
              </p:cNvSpPr>
              <p:nvPr/>
            </p:nvSpPr>
            <p:spPr bwMode="auto">
              <a:xfrm>
                <a:off x="6314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grpSp>
          <p:nvGrpSpPr>
            <p:cNvPr id="89" name="Group 88"/>
            <p:cNvGrpSpPr/>
            <p:nvPr/>
          </p:nvGrpSpPr>
          <p:grpSpPr>
            <a:xfrm>
              <a:off x="7558608" y="1600200"/>
              <a:ext cx="685800" cy="4038600"/>
              <a:chOff x="7152928" y="1600200"/>
              <a:chExt cx="685800" cy="4038600"/>
            </a:xfrm>
          </p:grpSpPr>
          <p:sp>
            <p:nvSpPr>
              <p:cNvPr id="91" name="Rectangle 4"/>
              <p:cNvSpPr>
                <a:spLocks noChangeArrowheads="1"/>
              </p:cNvSpPr>
              <p:nvPr/>
            </p:nvSpPr>
            <p:spPr bwMode="auto">
              <a:xfrm>
                <a:off x="7152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2" name="Rectangle 11"/>
              <p:cNvSpPr>
                <a:spLocks noChangeArrowheads="1"/>
              </p:cNvSpPr>
              <p:nvPr/>
            </p:nvSpPr>
            <p:spPr bwMode="auto">
              <a:xfrm>
                <a:off x="7152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3" name="Rectangle 17"/>
              <p:cNvSpPr>
                <a:spLocks noChangeArrowheads="1"/>
              </p:cNvSpPr>
              <p:nvPr/>
            </p:nvSpPr>
            <p:spPr bwMode="auto">
              <a:xfrm>
                <a:off x="7152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4" name="Rectangle 4"/>
              <p:cNvSpPr>
                <a:spLocks noChangeArrowheads="1"/>
              </p:cNvSpPr>
              <p:nvPr/>
            </p:nvSpPr>
            <p:spPr bwMode="auto">
              <a:xfrm>
                <a:off x="7152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5" name="Rectangle 17"/>
              <p:cNvSpPr>
                <a:spLocks noChangeArrowheads="1"/>
              </p:cNvSpPr>
              <p:nvPr/>
            </p:nvSpPr>
            <p:spPr bwMode="auto">
              <a:xfrm>
                <a:off x="7152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6" name="Rectangle 17"/>
              <p:cNvSpPr>
                <a:spLocks noChangeArrowheads="1"/>
              </p:cNvSpPr>
              <p:nvPr/>
            </p:nvSpPr>
            <p:spPr bwMode="auto">
              <a:xfrm>
                <a:off x="7152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90" name="Rectangle 89"/>
            <p:cNvSpPr/>
            <p:nvPr/>
          </p:nvSpPr>
          <p:spPr bwMode="auto">
            <a:xfrm>
              <a:off x="6366049" y="1357759"/>
              <a:ext cx="171871" cy="444728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grpSp>
      <p:sp>
        <p:nvSpPr>
          <p:cNvPr id="54" name="Rectangular Callout 3"/>
          <p:cNvSpPr>
            <a:spLocks noChangeArrowheads="1"/>
          </p:cNvSpPr>
          <p:nvPr/>
        </p:nvSpPr>
        <p:spPr bwMode="auto">
          <a:xfrm flipH="1">
            <a:off x="7740415" y="3416480"/>
            <a:ext cx="1295400" cy="1281628"/>
          </a:xfrm>
          <a:prstGeom prst="wedgeRectCallout">
            <a:avLst>
              <a:gd name="adj1" fmla="val 44763"/>
              <a:gd name="adj2" fmla="val -85897"/>
            </a:avLst>
          </a:prstGeom>
          <a:solidFill>
            <a:srgbClr val="C545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6" name="TextBox 4"/>
          <p:cNvSpPr txBox="1">
            <a:spLocks noChangeArrowheads="1"/>
          </p:cNvSpPr>
          <p:nvPr/>
        </p:nvSpPr>
        <p:spPr bwMode="auto">
          <a:xfrm>
            <a:off x="7728057" y="338467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2 </a:t>
            </a:r>
            <a:r>
              <a:rPr lang="en-US" sz="2400" dirty="0">
                <a:solidFill>
                  <a:schemeClr val="bg1"/>
                </a:solidFill>
              </a:rPr>
              <a:t>is</a:t>
            </a:r>
            <a:r>
              <a:rPr lang="en-US" sz="2400" dirty="0" smtClean="0">
                <a:solidFill>
                  <a:schemeClr val="bg1"/>
                </a:solidFill>
              </a:rPr>
              <a:t> </a:t>
            </a:r>
            <a:r>
              <a:rPr lang="en-US" sz="2400" dirty="0" smtClean="0">
                <a:solidFill>
                  <a:schemeClr val="bg1"/>
                </a:solidFill>
              </a:rPr>
              <a:t>12.</a:t>
            </a:r>
            <a:endParaRPr lang="en-US" sz="2400" dirty="0">
              <a:solidFill>
                <a:schemeClr val="bg1"/>
              </a:solidFill>
            </a:endParaRPr>
          </a:p>
        </p:txBody>
      </p:sp>
      <p:sp>
        <p:nvSpPr>
          <p:cNvPr id="103"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C545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104"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a:t>
            </a:r>
            <a:r>
              <a:rPr lang="en-US" sz="2400" dirty="0" smtClean="0">
                <a:solidFill>
                  <a:schemeClr val="bg1"/>
                </a:solidFill>
              </a:rPr>
              <a:t>6 </a:t>
            </a:r>
            <a:r>
              <a:rPr lang="en-US" sz="2400" dirty="0">
                <a:solidFill>
                  <a:schemeClr val="bg1"/>
                </a:solidFill>
              </a:rPr>
              <a:t>rows of</a:t>
            </a:r>
            <a:r>
              <a:rPr lang="en-US" sz="2400" dirty="0" smtClean="0">
                <a:solidFill>
                  <a:schemeClr val="bg1"/>
                </a:solidFill>
              </a:rPr>
              <a:t> 5 </a:t>
            </a:r>
            <a:r>
              <a:rPr lang="en-US" sz="2400" dirty="0">
                <a:solidFill>
                  <a:schemeClr val="bg1"/>
                </a:solidFill>
              </a:rPr>
              <a:t>is</a:t>
            </a:r>
            <a:r>
              <a:rPr lang="en-US" sz="2400" dirty="0" smtClean="0">
                <a:solidFill>
                  <a:schemeClr val="bg1"/>
                </a:solidFill>
              </a:rPr>
              <a:t> </a:t>
            </a:r>
            <a:r>
              <a:rPr lang="en-US" sz="2400" dirty="0" smtClean="0">
                <a:solidFill>
                  <a:schemeClr val="bg1"/>
                </a:solidFill>
              </a:rPr>
              <a:t>30.</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22772359"/>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8" name="Rectangle 3"/>
          <p:cNvSpPr>
            <a:spLocks noChangeArrowheads="1"/>
          </p:cNvSpPr>
          <p:nvPr/>
        </p:nvSpPr>
        <p:spPr bwMode="auto">
          <a:xfrm>
            <a:off x="2137464" y="2213226"/>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9" name="Rectangle 4"/>
          <p:cNvSpPr>
            <a:spLocks noChangeArrowheads="1"/>
          </p:cNvSpPr>
          <p:nvPr/>
        </p:nvSpPr>
        <p:spPr bwMode="auto">
          <a:xfrm>
            <a:off x="2886767" y="2213226"/>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0" name="Rectangle 5"/>
          <p:cNvSpPr>
            <a:spLocks noChangeArrowheads="1"/>
          </p:cNvSpPr>
          <p:nvPr/>
        </p:nvSpPr>
        <p:spPr bwMode="auto">
          <a:xfrm>
            <a:off x="3636070" y="2213226"/>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1" name="Rectangle 6"/>
          <p:cNvSpPr>
            <a:spLocks noChangeArrowheads="1"/>
          </p:cNvSpPr>
          <p:nvPr/>
        </p:nvSpPr>
        <p:spPr bwMode="auto">
          <a:xfrm>
            <a:off x="4385373" y="2213226"/>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2" name="Rectangle 7"/>
          <p:cNvSpPr>
            <a:spLocks noChangeArrowheads="1"/>
          </p:cNvSpPr>
          <p:nvPr/>
        </p:nvSpPr>
        <p:spPr bwMode="auto">
          <a:xfrm>
            <a:off x="5134677" y="2213226"/>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3" name="Rectangle 10"/>
          <p:cNvSpPr>
            <a:spLocks noChangeArrowheads="1"/>
          </p:cNvSpPr>
          <p:nvPr/>
        </p:nvSpPr>
        <p:spPr bwMode="auto">
          <a:xfrm>
            <a:off x="2137464" y="2826292"/>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4" name="Rectangle 11"/>
          <p:cNvSpPr>
            <a:spLocks noChangeArrowheads="1"/>
          </p:cNvSpPr>
          <p:nvPr/>
        </p:nvSpPr>
        <p:spPr bwMode="auto">
          <a:xfrm>
            <a:off x="2886767" y="2826292"/>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5" name="Rectangle 12"/>
          <p:cNvSpPr>
            <a:spLocks noChangeArrowheads="1"/>
          </p:cNvSpPr>
          <p:nvPr/>
        </p:nvSpPr>
        <p:spPr bwMode="auto">
          <a:xfrm>
            <a:off x="3636070" y="2826292"/>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6" name="Rectangle 13"/>
          <p:cNvSpPr>
            <a:spLocks noChangeArrowheads="1"/>
          </p:cNvSpPr>
          <p:nvPr/>
        </p:nvSpPr>
        <p:spPr bwMode="auto">
          <a:xfrm>
            <a:off x="4385373" y="2826292"/>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7" name="Rectangle 14"/>
          <p:cNvSpPr>
            <a:spLocks noChangeArrowheads="1"/>
          </p:cNvSpPr>
          <p:nvPr/>
        </p:nvSpPr>
        <p:spPr bwMode="auto">
          <a:xfrm>
            <a:off x="5134677" y="2826292"/>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8" name="Rectangle 16"/>
          <p:cNvSpPr>
            <a:spLocks noChangeArrowheads="1"/>
          </p:cNvSpPr>
          <p:nvPr/>
        </p:nvSpPr>
        <p:spPr bwMode="auto">
          <a:xfrm>
            <a:off x="2137464" y="3439358"/>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69" name="Rectangle 17"/>
          <p:cNvSpPr>
            <a:spLocks noChangeArrowheads="1"/>
          </p:cNvSpPr>
          <p:nvPr/>
        </p:nvSpPr>
        <p:spPr bwMode="auto">
          <a:xfrm>
            <a:off x="2886767" y="3439358"/>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0" name="Rectangle 18"/>
          <p:cNvSpPr>
            <a:spLocks noChangeArrowheads="1"/>
          </p:cNvSpPr>
          <p:nvPr/>
        </p:nvSpPr>
        <p:spPr bwMode="auto">
          <a:xfrm>
            <a:off x="3636070" y="3439358"/>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1" name="Rectangle 19"/>
          <p:cNvSpPr>
            <a:spLocks noChangeArrowheads="1"/>
          </p:cNvSpPr>
          <p:nvPr/>
        </p:nvSpPr>
        <p:spPr bwMode="auto">
          <a:xfrm>
            <a:off x="4385373" y="3439358"/>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2" name="Rectangle 20"/>
          <p:cNvSpPr>
            <a:spLocks noChangeArrowheads="1"/>
          </p:cNvSpPr>
          <p:nvPr/>
        </p:nvSpPr>
        <p:spPr bwMode="auto">
          <a:xfrm>
            <a:off x="5134677" y="3439358"/>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3" name="Rectangle 13"/>
          <p:cNvSpPr>
            <a:spLocks noChangeArrowheads="1"/>
          </p:cNvSpPr>
          <p:nvPr/>
        </p:nvSpPr>
        <p:spPr bwMode="auto">
          <a:xfrm>
            <a:off x="2137464" y="1600159"/>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4" name="Rectangle 13"/>
          <p:cNvSpPr>
            <a:spLocks noChangeArrowheads="1"/>
          </p:cNvSpPr>
          <p:nvPr/>
        </p:nvSpPr>
        <p:spPr bwMode="auto">
          <a:xfrm>
            <a:off x="2886767" y="1600159"/>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5" name="Rectangle 13"/>
          <p:cNvSpPr>
            <a:spLocks noChangeArrowheads="1"/>
          </p:cNvSpPr>
          <p:nvPr/>
        </p:nvSpPr>
        <p:spPr bwMode="auto">
          <a:xfrm>
            <a:off x="3636070" y="1600159"/>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6" name="Rectangle 13"/>
          <p:cNvSpPr>
            <a:spLocks noChangeArrowheads="1"/>
          </p:cNvSpPr>
          <p:nvPr/>
        </p:nvSpPr>
        <p:spPr bwMode="auto">
          <a:xfrm>
            <a:off x="4385373" y="1600159"/>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7" name="Rectangle 13"/>
          <p:cNvSpPr>
            <a:spLocks noChangeArrowheads="1"/>
          </p:cNvSpPr>
          <p:nvPr/>
        </p:nvSpPr>
        <p:spPr bwMode="auto">
          <a:xfrm>
            <a:off x="5134677" y="1600159"/>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8" name="Rectangle 16"/>
          <p:cNvSpPr>
            <a:spLocks noChangeArrowheads="1"/>
          </p:cNvSpPr>
          <p:nvPr/>
        </p:nvSpPr>
        <p:spPr bwMode="auto">
          <a:xfrm>
            <a:off x="2137464" y="4052424"/>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79" name="Rectangle 17"/>
          <p:cNvSpPr>
            <a:spLocks noChangeArrowheads="1"/>
          </p:cNvSpPr>
          <p:nvPr/>
        </p:nvSpPr>
        <p:spPr bwMode="auto">
          <a:xfrm>
            <a:off x="2886767" y="4052424"/>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0" name="Rectangle 18"/>
          <p:cNvSpPr>
            <a:spLocks noChangeArrowheads="1"/>
          </p:cNvSpPr>
          <p:nvPr/>
        </p:nvSpPr>
        <p:spPr bwMode="auto">
          <a:xfrm>
            <a:off x="3636070" y="4052424"/>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1" name="Rectangle 19"/>
          <p:cNvSpPr>
            <a:spLocks noChangeArrowheads="1"/>
          </p:cNvSpPr>
          <p:nvPr/>
        </p:nvSpPr>
        <p:spPr bwMode="auto">
          <a:xfrm>
            <a:off x="4385373" y="4052424"/>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2" name="Rectangle 20"/>
          <p:cNvSpPr>
            <a:spLocks noChangeArrowheads="1"/>
          </p:cNvSpPr>
          <p:nvPr/>
        </p:nvSpPr>
        <p:spPr bwMode="auto">
          <a:xfrm>
            <a:off x="5134677" y="4052424"/>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3" name="Rectangle 16"/>
          <p:cNvSpPr>
            <a:spLocks noChangeArrowheads="1"/>
          </p:cNvSpPr>
          <p:nvPr/>
        </p:nvSpPr>
        <p:spPr bwMode="auto">
          <a:xfrm>
            <a:off x="2137464" y="4665490"/>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4" name="Rectangle 17"/>
          <p:cNvSpPr>
            <a:spLocks noChangeArrowheads="1"/>
          </p:cNvSpPr>
          <p:nvPr/>
        </p:nvSpPr>
        <p:spPr bwMode="auto">
          <a:xfrm>
            <a:off x="2886767" y="4665490"/>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5" name="Rectangle 18"/>
          <p:cNvSpPr>
            <a:spLocks noChangeArrowheads="1"/>
          </p:cNvSpPr>
          <p:nvPr/>
        </p:nvSpPr>
        <p:spPr bwMode="auto">
          <a:xfrm>
            <a:off x="3636070" y="4665490"/>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6" name="Rectangle 19"/>
          <p:cNvSpPr>
            <a:spLocks noChangeArrowheads="1"/>
          </p:cNvSpPr>
          <p:nvPr/>
        </p:nvSpPr>
        <p:spPr bwMode="auto">
          <a:xfrm>
            <a:off x="4385373" y="4665490"/>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87" name="Rectangle 20"/>
          <p:cNvSpPr>
            <a:spLocks noChangeArrowheads="1"/>
          </p:cNvSpPr>
          <p:nvPr/>
        </p:nvSpPr>
        <p:spPr bwMode="auto">
          <a:xfrm>
            <a:off x="5134677" y="4665490"/>
            <a:ext cx="613066" cy="544948"/>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88" name="Group 87"/>
          <p:cNvGrpSpPr/>
          <p:nvPr/>
        </p:nvGrpSpPr>
        <p:grpSpPr>
          <a:xfrm>
            <a:off x="6246635" y="1600159"/>
            <a:ext cx="613066" cy="3610278"/>
            <a:chOff x="6314728" y="1600200"/>
            <a:chExt cx="685800" cy="4038600"/>
          </a:xfrm>
        </p:grpSpPr>
        <p:sp>
          <p:nvSpPr>
            <p:cNvPr id="97" name="Rectangle 3"/>
            <p:cNvSpPr>
              <a:spLocks noChangeArrowheads="1"/>
            </p:cNvSpPr>
            <p:nvPr/>
          </p:nvSpPr>
          <p:spPr bwMode="auto">
            <a:xfrm>
              <a:off x="63147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8" name="Rectangle 10"/>
            <p:cNvSpPr>
              <a:spLocks noChangeArrowheads="1"/>
            </p:cNvSpPr>
            <p:nvPr/>
          </p:nvSpPr>
          <p:spPr bwMode="auto">
            <a:xfrm>
              <a:off x="63147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9" name="Rectangle 16"/>
            <p:cNvSpPr>
              <a:spLocks noChangeArrowheads="1"/>
            </p:cNvSpPr>
            <p:nvPr/>
          </p:nvSpPr>
          <p:spPr bwMode="auto">
            <a:xfrm>
              <a:off x="63147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0" name="Rectangle 13"/>
            <p:cNvSpPr>
              <a:spLocks noChangeArrowheads="1"/>
            </p:cNvSpPr>
            <p:nvPr/>
          </p:nvSpPr>
          <p:spPr bwMode="auto">
            <a:xfrm>
              <a:off x="63147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1" name="Rectangle 16"/>
            <p:cNvSpPr>
              <a:spLocks noChangeArrowheads="1"/>
            </p:cNvSpPr>
            <p:nvPr/>
          </p:nvSpPr>
          <p:spPr bwMode="auto">
            <a:xfrm>
              <a:off x="63147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102" name="Rectangle 16"/>
            <p:cNvSpPr>
              <a:spLocks noChangeArrowheads="1"/>
            </p:cNvSpPr>
            <p:nvPr/>
          </p:nvSpPr>
          <p:spPr bwMode="auto">
            <a:xfrm>
              <a:off x="63147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grpSp>
        <p:nvGrpSpPr>
          <p:cNvPr id="89" name="Group 88"/>
          <p:cNvGrpSpPr/>
          <p:nvPr/>
        </p:nvGrpSpPr>
        <p:grpSpPr>
          <a:xfrm>
            <a:off x="6995938" y="1600159"/>
            <a:ext cx="613066" cy="3610278"/>
            <a:chOff x="7152928" y="1600200"/>
            <a:chExt cx="685800" cy="4038600"/>
          </a:xfrm>
        </p:grpSpPr>
        <p:sp>
          <p:nvSpPr>
            <p:cNvPr id="91" name="Rectangle 4"/>
            <p:cNvSpPr>
              <a:spLocks noChangeArrowheads="1"/>
            </p:cNvSpPr>
            <p:nvPr/>
          </p:nvSpPr>
          <p:spPr bwMode="auto">
            <a:xfrm>
              <a:off x="7152928" y="22860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2" name="Rectangle 11"/>
            <p:cNvSpPr>
              <a:spLocks noChangeArrowheads="1"/>
            </p:cNvSpPr>
            <p:nvPr/>
          </p:nvSpPr>
          <p:spPr bwMode="auto">
            <a:xfrm>
              <a:off x="7152928" y="29718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3" name="Rectangle 17"/>
            <p:cNvSpPr>
              <a:spLocks noChangeArrowheads="1"/>
            </p:cNvSpPr>
            <p:nvPr/>
          </p:nvSpPr>
          <p:spPr bwMode="auto">
            <a:xfrm>
              <a:off x="7152928" y="36576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4" name="Rectangle 4"/>
            <p:cNvSpPr>
              <a:spLocks noChangeArrowheads="1"/>
            </p:cNvSpPr>
            <p:nvPr/>
          </p:nvSpPr>
          <p:spPr bwMode="auto">
            <a:xfrm>
              <a:off x="7152928" y="1600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5" name="Rectangle 17"/>
            <p:cNvSpPr>
              <a:spLocks noChangeArrowheads="1"/>
            </p:cNvSpPr>
            <p:nvPr/>
          </p:nvSpPr>
          <p:spPr bwMode="auto">
            <a:xfrm>
              <a:off x="7152928" y="43434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96" name="Rectangle 17"/>
            <p:cNvSpPr>
              <a:spLocks noChangeArrowheads="1"/>
            </p:cNvSpPr>
            <p:nvPr/>
          </p:nvSpPr>
          <p:spPr bwMode="auto">
            <a:xfrm>
              <a:off x="7152928" y="5029200"/>
              <a:ext cx="685800" cy="609600"/>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90" name="Rectangle 89"/>
          <p:cNvSpPr/>
          <p:nvPr/>
        </p:nvSpPr>
        <p:spPr bwMode="auto">
          <a:xfrm>
            <a:off x="5929858" y="1383431"/>
            <a:ext cx="153643" cy="3975616"/>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109" name="Rectangle 108"/>
          <p:cNvSpPr>
            <a:spLocks noChangeArrowheads="1"/>
          </p:cNvSpPr>
          <p:nvPr/>
        </p:nvSpPr>
        <p:spPr bwMode="auto">
          <a:xfrm>
            <a:off x="2137464" y="5703804"/>
            <a:ext cx="5471540" cy="749532"/>
          </a:xfrm>
          <a:prstGeom prst="rect">
            <a:avLst/>
          </a:prstGeom>
          <a:solidFill>
            <a:srgbClr val="C545FF"/>
          </a:solidFill>
          <a:ln w="9525">
            <a:solidFill>
              <a:srgbClr val="4A7EBB"/>
            </a:solid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dirty="0">
              <a:solidFill>
                <a:srgbClr val="FFFFFF"/>
              </a:solidFill>
              <a:latin typeface="Calibri" pitchFamily="-112" charset="0"/>
              <a:ea typeface="ＭＳ Ｐゴシック" pitchFamily="-112" charset="-128"/>
              <a:cs typeface="ＭＳ Ｐゴシック" pitchFamily="-112" charset="-128"/>
            </a:endParaRPr>
          </a:p>
        </p:txBody>
      </p:sp>
      <p:sp>
        <p:nvSpPr>
          <p:cNvPr id="110" name="TextBox 85"/>
          <p:cNvSpPr txBox="1">
            <a:spLocks noChangeArrowheads="1"/>
          </p:cNvSpPr>
          <p:nvPr/>
        </p:nvSpPr>
        <p:spPr bwMode="auto">
          <a:xfrm>
            <a:off x="2566604" y="5786101"/>
            <a:ext cx="4935115" cy="523219"/>
          </a:xfrm>
          <a:prstGeom prst="rect">
            <a:avLst/>
          </a:prstGeom>
          <a:noFill/>
          <a:ln w="9525">
            <a:noFill/>
            <a:miter lim="800000"/>
            <a:headEnd/>
            <a:tailEnd/>
          </a:ln>
        </p:spPr>
        <p:txBody>
          <a:bodyPr>
            <a:prstTxWarp prst="textNoShape">
              <a:avLst/>
            </a:prstTxWarp>
            <a:spAutoFit/>
          </a:bodyPr>
          <a:lstStyle/>
          <a:p>
            <a:r>
              <a:rPr lang="en-US" sz="2800" dirty="0">
                <a:solidFill>
                  <a:srgbClr val="FFFFFF"/>
                </a:solidFill>
                <a:latin typeface="Calibri" pitchFamily="-109" charset="0"/>
              </a:rPr>
              <a:t>So</a:t>
            </a:r>
            <a:r>
              <a:rPr lang="en-US" sz="2800" dirty="0" smtClean="0">
                <a:solidFill>
                  <a:srgbClr val="FFFFFF"/>
                </a:solidFill>
                <a:latin typeface="Calibri" pitchFamily="-109" charset="0"/>
              </a:rPr>
              <a:t> 6 </a:t>
            </a:r>
            <a:r>
              <a:rPr lang="en-US" sz="2800" dirty="0">
                <a:solidFill>
                  <a:srgbClr val="FFFFFF"/>
                </a:solidFill>
                <a:latin typeface="Calibri" pitchFamily="-109" charset="0"/>
              </a:rPr>
              <a:t>rows of</a:t>
            </a:r>
            <a:r>
              <a:rPr lang="en-US" sz="2800" dirty="0" smtClean="0">
                <a:solidFill>
                  <a:srgbClr val="FFFFFF"/>
                </a:solidFill>
                <a:latin typeface="Calibri" pitchFamily="-109" charset="0"/>
              </a:rPr>
              <a:t> 7 </a:t>
            </a:r>
            <a:r>
              <a:rPr lang="en-US" sz="2800" dirty="0">
                <a:solidFill>
                  <a:srgbClr val="FFFFFF"/>
                </a:solidFill>
                <a:latin typeface="Calibri" pitchFamily="-109" charset="0"/>
              </a:rPr>
              <a:t>is</a:t>
            </a:r>
            <a:r>
              <a:rPr lang="en-US" sz="2800" dirty="0" smtClean="0">
                <a:solidFill>
                  <a:srgbClr val="FFFFFF"/>
                </a:solidFill>
                <a:latin typeface="Calibri" pitchFamily="-109" charset="0"/>
              </a:rPr>
              <a:t> </a:t>
            </a:r>
            <a:r>
              <a:rPr lang="en-US" sz="2800" dirty="0" smtClean="0">
                <a:solidFill>
                  <a:srgbClr val="FFFFFF"/>
                </a:solidFill>
                <a:latin typeface="Calibri" pitchFamily="-109" charset="0"/>
              </a:rPr>
              <a:t>42.    </a:t>
            </a:r>
            <a:r>
              <a:rPr lang="en-US" sz="2800" dirty="0" smtClean="0">
                <a:solidFill>
                  <a:srgbClr val="FFFFFF"/>
                </a:solidFill>
                <a:latin typeface="Calibri" pitchFamily="-109" charset="0"/>
              </a:rPr>
              <a:t>6 × 7 = 42</a:t>
            </a:r>
          </a:p>
        </p:txBody>
      </p:sp>
      <p:sp>
        <p:nvSpPr>
          <p:cNvPr id="111"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C545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112"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a:t>
            </a:r>
            <a:r>
              <a:rPr lang="en-US" sz="2400" dirty="0" smtClean="0">
                <a:solidFill>
                  <a:schemeClr val="bg1"/>
                </a:solidFill>
              </a:rPr>
              <a:t>6 </a:t>
            </a:r>
            <a:r>
              <a:rPr lang="en-US" sz="2400" dirty="0">
                <a:solidFill>
                  <a:schemeClr val="bg1"/>
                </a:solidFill>
              </a:rPr>
              <a:t>rows of</a:t>
            </a:r>
            <a:r>
              <a:rPr lang="en-US" sz="2400" dirty="0" smtClean="0">
                <a:solidFill>
                  <a:schemeClr val="bg1"/>
                </a:solidFill>
              </a:rPr>
              <a:t> 5 </a:t>
            </a:r>
            <a:r>
              <a:rPr lang="en-US" sz="2400" dirty="0">
                <a:solidFill>
                  <a:schemeClr val="bg1"/>
                </a:solidFill>
              </a:rPr>
              <a:t>is</a:t>
            </a:r>
            <a:r>
              <a:rPr lang="en-US" sz="2400" dirty="0" smtClean="0">
                <a:solidFill>
                  <a:schemeClr val="bg1"/>
                </a:solidFill>
              </a:rPr>
              <a:t> </a:t>
            </a:r>
            <a:r>
              <a:rPr lang="en-US" sz="2400" dirty="0" smtClean="0">
                <a:solidFill>
                  <a:schemeClr val="bg1"/>
                </a:solidFill>
              </a:rPr>
              <a:t>30.</a:t>
            </a:r>
            <a:endParaRPr lang="en-US" sz="2400" dirty="0">
              <a:solidFill>
                <a:schemeClr val="bg1"/>
              </a:solidFill>
            </a:endParaRPr>
          </a:p>
        </p:txBody>
      </p:sp>
      <p:sp>
        <p:nvSpPr>
          <p:cNvPr id="113" name="Rectangular Callout 3"/>
          <p:cNvSpPr>
            <a:spLocks noChangeArrowheads="1"/>
          </p:cNvSpPr>
          <p:nvPr/>
        </p:nvSpPr>
        <p:spPr bwMode="auto">
          <a:xfrm flipH="1">
            <a:off x="7740415" y="3416480"/>
            <a:ext cx="1295400" cy="1281628"/>
          </a:xfrm>
          <a:prstGeom prst="wedgeRectCallout">
            <a:avLst>
              <a:gd name="adj1" fmla="val 44763"/>
              <a:gd name="adj2" fmla="val -85897"/>
            </a:avLst>
          </a:prstGeom>
          <a:solidFill>
            <a:srgbClr val="C545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114" name="TextBox 4"/>
          <p:cNvSpPr txBox="1">
            <a:spLocks noChangeArrowheads="1"/>
          </p:cNvSpPr>
          <p:nvPr/>
        </p:nvSpPr>
        <p:spPr bwMode="auto">
          <a:xfrm>
            <a:off x="7728057" y="338467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2 </a:t>
            </a:r>
            <a:r>
              <a:rPr lang="en-US" sz="2400" dirty="0">
                <a:solidFill>
                  <a:schemeClr val="bg1"/>
                </a:solidFill>
              </a:rPr>
              <a:t>is</a:t>
            </a:r>
            <a:r>
              <a:rPr lang="en-US" sz="2400" dirty="0" smtClean="0">
                <a:solidFill>
                  <a:schemeClr val="bg1"/>
                </a:solidFill>
              </a:rPr>
              <a:t> </a:t>
            </a:r>
            <a:r>
              <a:rPr lang="en-US" sz="2400" dirty="0" smtClean="0">
                <a:solidFill>
                  <a:schemeClr val="bg1"/>
                </a:solidFill>
              </a:rPr>
              <a:t>12.</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27061561"/>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52" name="Group 51"/>
          <p:cNvGrpSpPr/>
          <p:nvPr/>
        </p:nvGrpSpPr>
        <p:grpSpPr>
          <a:xfrm>
            <a:off x="2123728" y="2193758"/>
            <a:ext cx="5328592" cy="3701008"/>
            <a:chOff x="1371600" y="1524000"/>
            <a:chExt cx="5715000" cy="4038600"/>
          </a:xfrm>
          <a:solidFill>
            <a:srgbClr val="7DF816"/>
          </a:solidFill>
        </p:grpSpPr>
        <p:sp>
          <p:nvSpPr>
            <p:cNvPr id="207946" name="Rectangle 3"/>
            <p:cNvSpPr>
              <a:spLocks noChangeArrowheads="1"/>
            </p:cNvSpPr>
            <p:nvPr/>
          </p:nvSpPr>
          <p:spPr bwMode="auto">
            <a:xfrm>
              <a:off x="1371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244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244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244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5562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244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1371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209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0480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38862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47244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5562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400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1371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209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0480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38862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47244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5562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400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TextBox 53"/>
          <p:cNvSpPr txBox="1"/>
          <p:nvPr/>
        </p:nvSpPr>
        <p:spPr>
          <a:xfrm>
            <a:off x="2431878" y="1135529"/>
            <a:ext cx="3457388" cy="523220"/>
          </a:xfrm>
          <a:prstGeom prst="rect">
            <a:avLst/>
          </a:prstGeom>
          <a:noFill/>
        </p:spPr>
        <p:txBody>
          <a:bodyPr wrap="square" rtlCol="0">
            <a:spAutoFit/>
          </a:bodyPr>
          <a:lstStyle/>
          <a:p>
            <a:r>
              <a:rPr lang="en-US" sz="2800" dirty="0" smtClean="0">
                <a:solidFill>
                  <a:srgbClr val="3366FF"/>
                </a:solidFill>
              </a:rPr>
              <a:t>Is there another way?</a:t>
            </a:r>
            <a:endParaRPr lang="en-US" sz="2800" dirty="0">
              <a:solidFill>
                <a:srgbClr val="3366FF"/>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32220494"/>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2123728" y="5102605"/>
            <a:ext cx="5328592" cy="558643"/>
            <a:chOff x="2123728" y="4742565"/>
            <a:chExt cx="5328592" cy="558643"/>
          </a:xfrm>
        </p:grpSpPr>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5400000">
            <a:off x="4750322" y="2032777"/>
            <a:ext cx="153645" cy="568239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6"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5 </a:t>
            </a:r>
            <a:r>
              <a:rPr lang="en-US" sz="2400" dirty="0">
                <a:solidFill>
                  <a:schemeClr val="bg1"/>
                </a:solidFill>
              </a:rPr>
              <a:t>is</a:t>
            </a:r>
            <a:r>
              <a:rPr lang="en-US" sz="2400" dirty="0" smtClean="0">
                <a:solidFill>
                  <a:schemeClr val="bg1"/>
                </a:solidFill>
              </a:rPr>
              <a:t> 30</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64105218"/>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2123728" y="5102605"/>
            <a:ext cx="5328592" cy="558643"/>
            <a:chOff x="2123728" y="4742565"/>
            <a:chExt cx="5328592" cy="558643"/>
          </a:xfrm>
        </p:grpSpPr>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5400000">
            <a:off x="4750322" y="2032777"/>
            <a:ext cx="153645" cy="568239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6" name="TextBox 4"/>
          <p:cNvSpPr txBox="1">
            <a:spLocks noChangeArrowheads="1"/>
          </p:cNvSpPr>
          <p:nvPr/>
        </p:nvSpPr>
        <p:spPr bwMode="auto">
          <a:xfrm>
            <a:off x="362401" y="4151116"/>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35</a:t>
            </a:r>
            <a:endParaRPr lang="en-US" sz="2400" dirty="0">
              <a:solidFill>
                <a:schemeClr val="bg1"/>
              </a:solidFill>
            </a:endParaRPr>
          </a:p>
        </p:txBody>
      </p:sp>
      <p:sp>
        <p:nvSpPr>
          <p:cNvPr id="57"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3366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8"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a:t>
            </a:r>
            <a:r>
              <a:rPr lang="en-US" sz="2400" dirty="0" smtClean="0">
                <a:solidFill>
                  <a:schemeClr val="bg1"/>
                </a:solidFill>
              </a:rPr>
              <a:t>35.</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08106804"/>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2123728" y="5102605"/>
            <a:ext cx="5328592" cy="558643"/>
            <a:chOff x="2123728" y="4742565"/>
            <a:chExt cx="5328592" cy="558643"/>
          </a:xfrm>
        </p:grpSpPr>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5400000">
            <a:off x="4750322" y="2032777"/>
            <a:ext cx="153645" cy="568239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6" name="TextBox 4"/>
          <p:cNvSpPr txBox="1">
            <a:spLocks noChangeArrowheads="1"/>
          </p:cNvSpPr>
          <p:nvPr/>
        </p:nvSpPr>
        <p:spPr bwMode="auto">
          <a:xfrm>
            <a:off x="362401" y="4151116"/>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35</a:t>
            </a:r>
            <a:endParaRPr lang="en-US" sz="2400" dirty="0">
              <a:solidFill>
                <a:schemeClr val="bg1"/>
              </a:solidFill>
            </a:endParaRPr>
          </a:p>
        </p:txBody>
      </p:sp>
      <p:sp>
        <p:nvSpPr>
          <p:cNvPr id="57"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3366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8"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a:t>
            </a:r>
            <a:r>
              <a:rPr lang="en-US" sz="2400" dirty="0" smtClean="0">
                <a:solidFill>
                  <a:schemeClr val="bg1"/>
                </a:solidFill>
              </a:rPr>
              <a:t>35.</a:t>
            </a:r>
            <a:endParaRPr lang="en-US" sz="2400" dirty="0">
              <a:solidFill>
                <a:schemeClr val="bg1"/>
              </a:solidFill>
            </a:endParaRPr>
          </a:p>
        </p:txBody>
      </p:sp>
      <p:sp>
        <p:nvSpPr>
          <p:cNvPr id="52" name="Rectangular Callout 3"/>
          <p:cNvSpPr>
            <a:spLocks noChangeArrowheads="1"/>
          </p:cNvSpPr>
          <p:nvPr/>
        </p:nvSpPr>
        <p:spPr bwMode="auto">
          <a:xfrm rot="5400000" flipH="1">
            <a:off x="316642" y="5276078"/>
            <a:ext cx="1295400" cy="1281628"/>
          </a:xfrm>
          <a:prstGeom prst="wedgeRectCallout">
            <a:avLst>
              <a:gd name="adj1" fmla="val 44763"/>
              <a:gd name="adj2" fmla="val -85897"/>
            </a:avLst>
          </a:prstGeom>
          <a:solidFill>
            <a:srgbClr val="3366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5340359"/>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1 row </a:t>
            </a:r>
            <a:r>
              <a:rPr lang="en-US" sz="2400" dirty="0">
                <a:solidFill>
                  <a:schemeClr val="bg1"/>
                </a:solidFill>
              </a:rPr>
              <a:t>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a:t>
            </a:r>
            <a:r>
              <a:rPr lang="en-US" sz="2400" dirty="0" smtClean="0">
                <a:solidFill>
                  <a:schemeClr val="bg1"/>
                </a:solidFill>
              </a:rPr>
              <a:t>7.</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29426326"/>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2123728" y="5102605"/>
            <a:ext cx="5328592" cy="558643"/>
            <a:chOff x="2123728" y="4742565"/>
            <a:chExt cx="5328592" cy="558643"/>
          </a:xfrm>
        </p:grpSpPr>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5400000">
            <a:off x="4750322" y="2032777"/>
            <a:ext cx="153645" cy="5682397"/>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6" name="TextBox 4"/>
          <p:cNvSpPr txBox="1">
            <a:spLocks noChangeArrowheads="1"/>
          </p:cNvSpPr>
          <p:nvPr/>
        </p:nvSpPr>
        <p:spPr bwMode="auto">
          <a:xfrm>
            <a:off x="362401" y="4151116"/>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35</a:t>
            </a:r>
            <a:endParaRPr lang="en-US" sz="2400" dirty="0">
              <a:solidFill>
                <a:schemeClr val="bg1"/>
              </a:solidFill>
            </a:endParaRPr>
          </a:p>
        </p:txBody>
      </p:sp>
      <p:sp>
        <p:nvSpPr>
          <p:cNvPr id="57"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3366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8"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5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a:t>
            </a:r>
            <a:r>
              <a:rPr lang="en-US" sz="2400" dirty="0" smtClean="0">
                <a:solidFill>
                  <a:schemeClr val="bg1"/>
                </a:solidFill>
              </a:rPr>
              <a:t>35.</a:t>
            </a:r>
            <a:endParaRPr lang="en-US" sz="2400" dirty="0">
              <a:solidFill>
                <a:schemeClr val="bg1"/>
              </a:solidFill>
            </a:endParaRPr>
          </a:p>
        </p:txBody>
      </p:sp>
      <p:sp>
        <p:nvSpPr>
          <p:cNvPr id="52" name="Rectangular Callout 3"/>
          <p:cNvSpPr>
            <a:spLocks noChangeArrowheads="1"/>
          </p:cNvSpPr>
          <p:nvPr/>
        </p:nvSpPr>
        <p:spPr bwMode="auto">
          <a:xfrm rot="5400000" flipH="1">
            <a:off x="316642" y="5276078"/>
            <a:ext cx="1295400" cy="1281628"/>
          </a:xfrm>
          <a:prstGeom prst="wedgeRectCallout">
            <a:avLst>
              <a:gd name="adj1" fmla="val 44763"/>
              <a:gd name="adj2" fmla="val -85897"/>
            </a:avLst>
          </a:prstGeom>
          <a:solidFill>
            <a:srgbClr val="3366FF"/>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5340359"/>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1 </a:t>
            </a:r>
            <a:r>
              <a:rPr lang="en-US" sz="2400" dirty="0">
                <a:solidFill>
                  <a:schemeClr val="bg1"/>
                </a:solidFill>
              </a:rPr>
              <a:t>rows of</a:t>
            </a:r>
            <a:r>
              <a:rPr lang="en-US" sz="2400" dirty="0" smtClean="0">
                <a:solidFill>
                  <a:schemeClr val="bg1"/>
                </a:solidFill>
              </a:rPr>
              <a:t> 7 </a:t>
            </a:r>
            <a:r>
              <a:rPr lang="en-US" sz="2400" dirty="0">
                <a:solidFill>
                  <a:schemeClr val="bg1"/>
                </a:solidFill>
              </a:rPr>
              <a:t>is</a:t>
            </a:r>
            <a:r>
              <a:rPr lang="en-US" sz="2400" dirty="0" smtClean="0">
                <a:solidFill>
                  <a:schemeClr val="bg1"/>
                </a:solidFill>
              </a:rPr>
              <a:t> </a:t>
            </a:r>
            <a:r>
              <a:rPr lang="en-US" sz="2400" dirty="0" smtClean="0">
                <a:solidFill>
                  <a:schemeClr val="bg1"/>
                </a:solidFill>
              </a:rPr>
              <a:t>7.</a:t>
            </a:r>
            <a:endParaRPr lang="en-US" sz="2400" dirty="0">
              <a:solidFill>
                <a:schemeClr val="bg1"/>
              </a:solidFill>
            </a:endParaRPr>
          </a:p>
        </p:txBody>
      </p:sp>
      <p:sp>
        <p:nvSpPr>
          <p:cNvPr id="61" name="Rectangle 60"/>
          <p:cNvSpPr>
            <a:spLocks noChangeArrowheads="1"/>
          </p:cNvSpPr>
          <p:nvPr/>
        </p:nvSpPr>
        <p:spPr bwMode="auto">
          <a:xfrm>
            <a:off x="2123728" y="6064885"/>
            <a:ext cx="5328592" cy="525038"/>
          </a:xfrm>
          <a:prstGeom prst="rect">
            <a:avLst/>
          </a:prstGeom>
          <a:solidFill>
            <a:srgbClr val="3366FF"/>
          </a:solidFill>
          <a:ln w="9525">
            <a:solidFill>
              <a:srgbClr val="4A7EBB"/>
            </a:solid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a:solidFill>
                <a:srgbClr val="FFFFFF"/>
              </a:solidFill>
              <a:latin typeface="Calibri" pitchFamily="-112" charset="0"/>
              <a:ea typeface="ＭＳ Ｐゴシック" pitchFamily="-112" charset="-128"/>
              <a:cs typeface="ＭＳ Ｐゴシック" pitchFamily="-112" charset="-128"/>
            </a:endParaRPr>
          </a:p>
        </p:txBody>
      </p:sp>
      <p:sp>
        <p:nvSpPr>
          <p:cNvPr id="62" name="TextBox 85"/>
          <p:cNvSpPr txBox="1">
            <a:spLocks noChangeArrowheads="1"/>
          </p:cNvSpPr>
          <p:nvPr/>
        </p:nvSpPr>
        <p:spPr bwMode="auto">
          <a:xfrm>
            <a:off x="2408311" y="6074132"/>
            <a:ext cx="5260032" cy="523220"/>
          </a:xfrm>
          <a:prstGeom prst="rect">
            <a:avLst/>
          </a:prstGeom>
          <a:noFill/>
          <a:ln w="9525">
            <a:noFill/>
            <a:miter lim="800000"/>
            <a:headEnd/>
            <a:tailEnd/>
          </a:ln>
        </p:spPr>
        <p:txBody>
          <a:bodyPr wrap="square">
            <a:prstTxWarp prst="textNoShape">
              <a:avLst/>
            </a:prstTxWarp>
            <a:spAutoFit/>
          </a:bodyPr>
          <a:lstStyle/>
          <a:p>
            <a:r>
              <a:rPr lang="en-US" sz="2800" dirty="0">
                <a:solidFill>
                  <a:srgbClr val="FFFFFF"/>
                </a:solidFill>
                <a:latin typeface="Calibri" pitchFamily="-109" charset="0"/>
              </a:rPr>
              <a:t>So</a:t>
            </a:r>
            <a:r>
              <a:rPr lang="en-US" sz="2800" dirty="0" smtClean="0">
                <a:solidFill>
                  <a:srgbClr val="FFFFFF"/>
                </a:solidFill>
                <a:latin typeface="Calibri" pitchFamily="-109" charset="0"/>
              </a:rPr>
              <a:t> 6 </a:t>
            </a:r>
            <a:r>
              <a:rPr lang="en-US" sz="2800" dirty="0">
                <a:solidFill>
                  <a:srgbClr val="FFFFFF"/>
                </a:solidFill>
                <a:latin typeface="Calibri" pitchFamily="-109" charset="0"/>
              </a:rPr>
              <a:t>rows of</a:t>
            </a:r>
            <a:r>
              <a:rPr lang="en-US" sz="2800" dirty="0" smtClean="0">
                <a:solidFill>
                  <a:srgbClr val="FFFFFF"/>
                </a:solidFill>
                <a:latin typeface="Calibri" pitchFamily="-109" charset="0"/>
              </a:rPr>
              <a:t> 7 </a:t>
            </a:r>
            <a:r>
              <a:rPr lang="en-US" sz="2800" dirty="0">
                <a:solidFill>
                  <a:srgbClr val="FFFFFF"/>
                </a:solidFill>
                <a:latin typeface="Calibri" pitchFamily="-109" charset="0"/>
              </a:rPr>
              <a:t>is</a:t>
            </a:r>
            <a:r>
              <a:rPr lang="en-US" sz="2800" dirty="0" smtClean="0">
                <a:solidFill>
                  <a:srgbClr val="FFFFFF"/>
                </a:solidFill>
                <a:latin typeface="Calibri" pitchFamily="-109" charset="0"/>
              </a:rPr>
              <a:t> </a:t>
            </a:r>
            <a:r>
              <a:rPr lang="en-US" sz="2800" dirty="0" smtClean="0">
                <a:solidFill>
                  <a:srgbClr val="FFFFFF"/>
                </a:solidFill>
                <a:latin typeface="Calibri" pitchFamily="-109" charset="0"/>
              </a:rPr>
              <a:t>42.     </a:t>
            </a:r>
            <a:r>
              <a:rPr lang="en-US" sz="2800" dirty="0" smtClean="0">
                <a:solidFill>
                  <a:srgbClr val="FFFFFF"/>
                </a:solidFill>
                <a:latin typeface="Calibri" pitchFamily="-109" charset="0"/>
              </a:rPr>
              <a:t>6 × 7 = 42</a:t>
            </a:r>
            <a:endParaRPr lang="en-US" sz="2800" dirty="0">
              <a:solidFill>
                <a:srgbClr val="FFFFFF"/>
              </a:solidFill>
              <a:latin typeface="Calibri" pitchFamily="-109" charset="0"/>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76790555"/>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52" name="Group 51"/>
          <p:cNvGrpSpPr/>
          <p:nvPr/>
        </p:nvGrpSpPr>
        <p:grpSpPr>
          <a:xfrm>
            <a:off x="2123728" y="2158843"/>
            <a:ext cx="5328592" cy="3701008"/>
            <a:chOff x="1371600" y="1524000"/>
            <a:chExt cx="5715000" cy="4038600"/>
          </a:xfrm>
          <a:solidFill>
            <a:srgbClr val="7DF816"/>
          </a:solidFill>
        </p:grpSpPr>
        <p:sp>
          <p:nvSpPr>
            <p:cNvPr id="207946" name="Rectangle 3"/>
            <p:cNvSpPr>
              <a:spLocks noChangeArrowheads="1"/>
            </p:cNvSpPr>
            <p:nvPr/>
          </p:nvSpPr>
          <p:spPr bwMode="auto">
            <a:xfrm>
              <a:off x="1371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244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244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244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55626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2098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28956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35814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244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1524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1371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209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0480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38862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47244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55626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400800" y="42672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1371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209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0480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38862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47244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55626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400800" y="4953000"/>
              <a:ext cx="685800" cy="609600"/>
            </a:xfrm>
            <a:prstGeom prst="rect">
              <a:avLst/>
            </a:prstGeom>
            <a:grp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5" name="TextBox 54"/>
          <p:cNvSpPr txBox="1"/>
          <p:nvPr/>
        </p:nvSpPr>
        <p:spPr>
          <a:xfrm>
            <a:off x="2431878" y="1135529"/>
            <a:ext cx="3457388" cy="523220"/>
          </a:xfrm>
          <a:prstGeom prst="rect">
            <a:avLst/>
          </a:prstGeom>
          <a:noFill/>
        </p:spPr>
        <p:txBody>
          <a:bodyPr wrap="square" rtlCol="0">
            <a:spAutoFit/>
          </a:bodyPr>
          <a:lstStyle/>
          <a:p>
            <a:r>
              <a:rPr lang="en-US" sz="2800" dirty="0" smtClean="0">
                <a:solidFill>
                  <a:srgbClr val="3366FF"/>
                </a:solidFill>
              </a:rPr>
              <a:t>Is there another way?</a:t>
            </a:r>
            <a:endParaRPr lang="en-US" sz="2800" dirty="0">
              <a:solidFill>
                <a:srgbClr val="3366FF"/>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67883091"/>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7316945" y="1600200"/>
            <a:ext cx="639431" cy="3701008"/>
            <a:chOff x="6812889" y="1600200"/>
            <a:chExt cx="639431" cy="3701008"/>
          </a:xfrm>
        </p:grpSpPr>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10800000">
            <a:off x="6938635" y="1244622"/>
            <a:ext cx="153645" cy="448199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903763386"/>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7316945" y="1600200"/>
            <a:ext cx="639431" cy="3701008"/>
            <a:chOff x="6812889" y="1600200"/>
            <a:chExt cx="639431" cy="3701008"/>
          </a:xfrm>
        </p:grpSpPr>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10800000">
            <a:off x="6938635" y="1244622"/>
            <a:ext cx="153645" cy="448199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2"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FF0000"/>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6 </a:t>
            </a:r>
            <a:r>
              <a:rPr lang="en-US" sz="2400" dirty="0">
                <a:solidFill>
                  <a:schemeClr val="bg1"/>
                </a:solidFill>
              </a:rPr>
              <a:t>is</a:t>
            </a:r>
            <a:r>
              <a:rPr lang="en-US" sz="2400" dirty="0" smtClean="0">
                <a:solidFill>
                  <a:schemeClr val="bg1"/>
                </a:solidFill>
              </a:rPr>
              <a:t> </a:t>
            </a:r>
            <a:r>
              <a:rPr lang="en-US" sz="2400" dirty="0" smtClean="0">
                <a:solidFill>
                  <a:schemeClr val="bg1"/>
                </a:solidFill>
              </a:rPr>
              <a:t>36.</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48661769"/>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7316945" y="1600200"/>
            <a:ext cx="639431" cy="3701008"/>
            <a:chOff x="6812889" y="1600200"/>
            <a:chExt cx="639431" cy="3701008"/>
          </a:xfrm>
        </p:grpSpPr>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10800000">
            <a:off x="6938635" y="1244622"/>
            <a:ext cx="153645" cy="448199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2"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FF0000"/>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6 </a:t>
            </a:r>
            <a:r>
              <a:rPr lang="en-US" sz="2400" dirty="0">
                <a:solidFill>
                  <a:schemeClr val="bg1"/>
                </a:solidFill>
              </a:rPr>
              <a:t>is</a:t>
            </a:r>
            <a:r>
              <a:rPr lang="en-US" sz="2400" dirty="0" smtClean="0">
                <a:solidFill>
                  <a:schemeClr val="bg1"/>
                </a:solidFill>
              </a:rPr>
              <a:t> </a:t>
            </a:r>
            <a:r>
              <a:rPr lang="en-US" sz="2400" dirty="0" smtClean="0">
                <a:solidFill>
                  <a:schemeClr val="bg1"/>
                </a:solidFill>
              </a:rPr>
              <a:t>36.</a:t>
            </a:r>
            <a:endParaRPr lang="en-US" sz="2400" dirty="0">
              <a:solidFill>
                <a:schemeClr val="bg1"/>
              </a:solidFill>
            </a:endParaRPr>
          </a:p>
        </p:txBody>
      </p:sp>
      <p:sp>
        <p:nvSpPr>
          <p:cNvPr id="56" name="Rectangular Callout 3"/>
          <p:cNvSpPr>
            <a:spLocks noChangeArrowheads="1"/>
          </p:cNvSpPr>
          <p:nvPr/>
        </p:nvSpPr>
        <p:spPr bwMode="auto">
          <a:xfrm flipH="1">
            <a:off x="7082946" y="5877272"/>
            <a:ext cx="1903112" cy="859332"/>
          </a:xfrm>
          <a:prstGeom prst="wedgeRectCallout">
            <a:avLst>
              <a:gd name="adj1" fmla="val 25266"/>
              <a:gd name="adj2" fmla="val -110098"/>
            </a:avLst>
          </a:prstGeom>
          <a:solidFill>
            <a:srgbClr val="FF0000"/>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7" name="TextBox 4"/>
          <p:cNvSpPr txBox="1">
            <a:spLocks noChangeArrowheads="1"/>
          </p:cNvSpPr>
          <p:nvPr/>
        </p:nvSpPr>
        <p:spPr bwMode="auto">
          <a:xfrm>
            <a:off x="7092280" y="5838363"/>
            <a:ext cx="1949727" cy="830997"/>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1 is </a:t>
            </a:r>
            <a:r>
              <a:rPr lang="en-US" sz="2400" dirty="0" smtClean="0">
                <a:solidFill>
                  <a:schemeClr val="bg1"/>
                </a:solidFill>
              </a:rPr>
              <a:t>6.</a:t>
            </a:r>
            <a:endParaRPr lang="en-US" sz="2400" dirty="0">
              <a:solidFill>
                <a:schemeClr val="bg1"/>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93652497"/>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212372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90525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68678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4468308"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5249835"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212372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90525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68678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4468308"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5249835"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212372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90525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68678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4468308"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5249835"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6" name="Rectangle 3"/>
          <p:cNvSpPr>
            <a:spLocks noChangeArrowheads="1"/>
          </p:cNvSpPr>
          <p:nvPr/>
        </p:nvSpPr>
        <p:spPr bwMode="auto">
          <a:xfrm>
            <a:off x="6031362"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6031362"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6031362"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212372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90525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68678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4468308"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5249835"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6031362"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8" name="Rectangle 16"/>
          <p:cNvSpPr>
            <a:spLocks noChangeArrowheads="1"/>
          </p:cNvSpPr>
          <p:nvPr/>
        </p:nvSpPr>
        <p:spPr bwMode="auto">
          <a:xfrm>
            <a:off x="212372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39" name="Rectangle 17"/>
          <p:cNvSpPr>
            <a:spLocks noChangeArrowheads="1"/>
          </p:cNvSpPr>
          <p:nvPr/>
        </p:nvSpPr>
        <p:spPr bwMode="auto">
          <a:xfrm>
            <a:off x="290525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0" name="Rectangle 18"/>
          <p:cNvSpPr>
            <a:spLocks noChangeArrowheads="1"/>
          </p:cNvSpPr>
          <p:nvPr/>
        </p:nvSpPr>
        <p:spPr bwMode="auto">
          <a:xfrm>
            <a:off x="368678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1" name="Rectangle 19"/>
          <p:cNvSpPr>
            <a:spLocks noChangeArrowheads="1"/>
          </p:cNvSpPr>
          <p:nvPr/>
        </p:nvSpPr>
        <p:spPr bwMode="auto">
          <a:xfrm>
            <a:off x="4468308"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2" name="Rectangle 20"/>
          <p:cNvSpPr>
            <a:spLocks noChangeArrowheads="1"/>
          </p:cNvSpPr>
          <p:nvPr/>
        </p:nvSpPr>
        <p:spPr bwMode="auto">
          <a:xfrm>
            <a:off x="5249835"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3" name="Rectangle 16"/>
          <p:cNvSpPr>
            <a:spLocks noChangeArrowheads="1"/>
          </p:cNvSpPr>
          <p:nvPr/>
        </p:nvSpPr>
        <p:spPr bwMode="auto">
          <a:xfrm>
            <a:off x="6031362"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5" name="Rectangle 16"/>
          <p:cNvSpPr>
            <a:spLocks noChangeArrowheads="1"/>
          </p:cNvSpPr>
          <p:nvPr/>
        </p:nvSpPr>
        <p:spPr bwMode="auto">
          <a:xfrm>
            <a:off x="212372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6" name="Rectangle 17"/>
          <p:cNvSpPr>
            <a:spLocks noChangeArrowheads="1"/>
          </p:cNvSpPr>
          <p:nvPr/>
        </p:nvSpPr>
        <p:spPr bwMode="auto">
          <a:xfrm>
            <a:off x="290525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7" name="Rectangle 18"/>
          <p:cNvSpPr>
            <a:spLocks noChangeArrowheads="1"/>
          </p:cNvSpPr>
          <p:nvPr/>
        </p:nvSpPr>
        <p:spPr bwMode="auto">
          <a:xfrm>
            <a:off x="368678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8" name="Rectangle 19"/>
          <p:cNvSpPr>
            <a:spLocks noChangeArrowheads="1"/>
          </p:cNvSpPr>
          <p:nvPr/>
        </p:nvSpPr>
        <p:spPr bwMode="auto">
          <a:xfrm>
            <a:off x="4468308"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5249835"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6031362"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7316945" y="1600200"/>
            <a:ext cx="639431" cy="3701008"/>
            <a:chOff x="6812889" y="1600200"/>
            <a:chExt cx="639431" cy="3701008"/>
          </a:xfrm>
        </p:grpSpPr>
        <p:sp>
          <p:nvSpPr>
            <p:cNvPr id="207917" name="Rectangle 4"/>
            <p:cNvSpPr>
              <a:spLocks noChangeArrowheads="1"/>
            </p:cNvSpPr>
            <p:nvPr/>
          </p:nvSpPr>
          <p:spPr bwMode="auto">
            <a:xfrm>
              <a:off x="6812889" y="2228673"/>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812889" y="2857146"/>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812889" y="3485619"/>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812889" y="1600200"/>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6812889" y="4114092"/>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6812889" y="4742565"/>
              <a:ext cx="639431" cy="558643"/>
            </a:xfrm>
            <a:prstGeom prst="rect">
              <a:avLst/>
            </a:prstGeom>
            <a:solidFill>
              <a:srgbClr val="7DF816"/>
            </a:solidFill>
            <a:ln w="9525">
              <a:solidFill>
                <a:schemeClr val="tx1"/>
              </a:solidFill>
              <a:round/>
              <a:headEnd/>
              <a:tailEnd/>
            </a:ln>
          </p:spPr>
          <p:txBody>
            <a:bodyPr>
              <a:prstTxWarp prst="textNoShape">
                <a:avLst/>
              </a:prstTxWarp>
            </a:bodyPr>
            <a:lstStyle/>
            <a:p>
              <a:endParaRPr lang="en-US"/>
            </a:p>
          </p:txBody>
        </p:sp>
      </p:grpSp>
      <p:sp>
        <p:nvSpPr>
          <p:cNvPr id="5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54" name="Rectangle 53"/>
          <p:cNvSpPr/>
          <p:nvPr/>
        </p:nvSpPr>
        <p:spPr bwMode="auto">
          <a:xfrm rot="10800000">
            <a:off x="6938635" y="1244622"/>
            <a:ext cx="153645" cy="448199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2" name="Rectangular Callout 3"/>
          <p:cNvSpPr>
            <a:spLocks noChangeArrowheads="1"/>
          </p:cNvSpPr>
          <p:nvPr/>
        </p:nvSpPr>
        <p:spPr bwMode="auto">
          <a:xfrm rot="5400000" flipH="1">
            <a:off x="316642" y="2058900"/>
            <a:ext cx="1295400" cy="1281628"/>
          </a:xfrm>
          <a:prstGeom prst="wedgeRectCallout">
            <a:avLst>
              <a:gd name="adj1" fmla="val 44763"/>
              <a:gd name="adj2" fmla="val -85897"/>
            </a:avLst>
          </a:prstGeom>
          <a:solidFill>
            <a:srgbClr val="FF0000"/>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5" name="TextBox 4"/>
          <p:cNvSpPr txBox="1">
            <a:spLocks noChangeArrowheads="1"/>
          </p:cNvSpPr>
          <p:nvPr/>
        </p:nvSpPr>
        <p:spPr bwMode="auto">
          <a:xfrm>
            <a:off x="323528" y="2133811"/>
            <a:ext cx="1300872" cy="1200328"/>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6 </a:t>
            </a:r>
            <a:r>
              <a:rPr lang="en-US" sz="2400" dirty="0">
                <a:solidFill>
                  <a:schemeClr val="bg1"/>
                </a:solidFill>
              </a:rPr>
              <a:t>is</a:t>
            </a:r>
            <a:r>
              <a:rPr lang="en-US" sz="2400" dirty="0" smtClean="0">
                <a:solidFill>
                  <a:schemeClr val="bg1"/>
                </a:solidFill>
              </a:rPr>
              <a:t> </a:t>
            </a:r>
            <a:r>
              <a:rPr lang="en-US" sz="2400" dirty="0" smtClean="0">
                <a:solidFill>
                  <a:schemeClr val="bg1"/>
                </a:solidFill>
              </a:rPr>
              <a:t>36.</a:t>
            </a:r>
            <a:endParaRPr lang="en-US" sz="2400" dirty="0">
              <a:solidFill>
                <a:schemeClr val="bg1"/>
              </a:solidFill>
            </a:endParaRPr>
          </a:p>
        </p:txBody>
      </p:sp>
      <p:sp>
        <p:nvSpPr>
          <p:cNvPr id="56" name="Rectangular Callout 3"/>
          <p:cNvSpPr>
            <a:spLocks noChangeArrowheads="1"/>
          </p:cNvSpPr>
          <p:nvPr/>
        </p:nvSpPr>
        <p:spPr bwMode="auto">
          <a:xfrm flipH="1">
            <a:off x="7149443" y="5810028"/>
            <a:ext cx="1903112" cy="859332"/>
          </a:xfrm>
          <a:prstGeom prst="wedgeRectCallout">
            <a:avLst>
              <a:gd name="adj1" fmla="val 29015"/>
              <a:gd name="adj2" fmla="val -98475"/>
            </a:avLst>
          </a:prstGeom>
          <a:solidFill>
            <a:srgbClr val="FF0000"/>
          </a:solidFill>
          <a:ln w="9525">
            <a:solidFill>
              <a:srgbClr val="568DD5"/>
            </a:solidFill>
            <a:round/>
            <a:headEnd/>
            <a:tailEnd/>
          </a:ln>
        </p:spPr>
        <p:txBody>
          <a:bodyPr/>
          <a:lstStyle/>
          <a:p>
            <a:pPr fontAlgn="auto">
              <a:spcBef>
                <a:spcPts val="0"/>
              </a:spcBef>
              <a:spcAft>
                <a:spcPts val="0"/>
              </a:spcAft>
              <a:defRPr/>
            </a:pPr>
            <a:endParaRPr lang="en-US">
              <a:latin typeface="+mn-lt"/>
              <a:ea typeface="+mn-ea"/>
              <a:cs typeface="+mn-cs"/>
            </a:endParaRPr>
          </a:p>
        </p:txBody>
      </p:sp>
      <p:sp>
        <p:nvSpPr>
          <p:cNvPr id="57" name="TextBox 4"/>
          <p:cNvSpPr txBox="1">
            <a:spLocks noChangeArrowheads="1"/>
          </p:cNvSpPr>
          <p:nvPr/>
        </p:nvSpPr>
        <p:spPr bwMode="auto">
          <a:xfrm>
            <a:off x="7158777" y="5771119"/>
            <a:ext cx="1949727" cy="830997"/>
          </a:xfrm>
          <a:prstGeom prst="rect">
            <a:avLst/>
          </a:prstGeom>
          <a:noFill/>
          <a:ln w="9525">
            <a:noFill/>
            <a:miter lim="800000"/>
            <a:headEnd/>
            <a:tailEnd/>
          </a:ln>
        </p:spPr>
        <p:txBody>
          <a:bodyPr wrap="square">
            <a:spAutoFit/>
          </a:bodyPr>
          <a:lstStyle/>
          <a:p>
            <a:pPr fontAlgn="auto">
              <a:spcBef>
                <a:spcPts val="0"/>
              </a:spcBef>
              <a:spcAft>
                <a:spcPts val="0"/>
              </a:spcAft>
              <a:defRPr/>
            </a:pPr>
            <a:r>
              <a:rPr lang="en-US" sz="2400" dirty="0">
                <a:solidFill>
                  <a:schemeClr val="bg1"/>
                </a:solidFill>
              </a:rPr>
              <a:t>I </a:t>
            </a:r>
            <a:r>
              <a:rPr lang="en-US" sz="2400" dirty="0" smtClean="0">
                <a:solidFill>
                  <a:schemeClr val="bg1"/>
                </a:solidFill>
              </a:rPr>
              <a:t>know 6 </a:t>
            </a:r>
            <a:r>
              <a:rPr lang="en-US" sz="2400" dirty="0">
                <a:solidFill>
                  <a:schemeClr val="bg1"/>
                </a:solidFill>
              </a:rPr>
              <a:t>rows of</a:t>
            </a:r>
            <a:r>
              <a:rPr lang="en-US" sz="2400" dirty="0" smtClean="0">
                <a:solidFill>
                  <a:schemeClr val="bg1"/>
                </a:solidFill>
              </a:rPr>
              <a:t> 1 is </a:t>
            </a:r>
            <a:r>
              <a:rPr lang="en-US" sz="2400" dirty="0" smtClean="0">
                <a:solidFill>
                  <a:schemeClr val="bg1"/>
                </a:solidFill>
              </a:rPr>
              <a:t>6.</a:t>
            </a:r>
            <a:endParaRPr lang="en-US" sz="2400" dirty="0">
              <a:solidFill>
                <a:schemeClr val="bg1"/>
              </a:solidFill>
            </a:endParaRPr>
          </a:p>
        </p:txBody>
      </p:sp>
      <p:sp>
        <p:nvSpPr>
          <p:cNvPr id="59" name="Rectangle 58"/>
          <p:cNvSpPr>
            <a:spLocks noChangeArrowheads="1"/>
          </p:cNvSpPr>
          <p:nvPr/>
        </p:nvSpPr>
        <p:spPr bwMode="auto">
          <a:xfrm>
            <a:off x="2123728" y="5508600"/>
            <a:ext cx="3765538" cy="1160760"/>
          </a:xfrm>
          <a:prstGeom prst="rect">
            <a:avLst/>
          </a:prstGeom>
          <a:solidFill>
            <a:srgbClr val="FF0000"/>
          </a:solidFill>
          <a:ln w="9525">
            <a:solidFill>
              <a:srgbClr val="4A7EBB"/>
            </a:solid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a:solidFill>
                <a:srgbClr val="FFFFFF"/>
              </a:solidFill>
              <a:latin typeface="Calibri" pitchFamily="-112" charset="0"/>
              <a:ea typeface="ＭＳ Ｐゴシック" pitchFamily="-112" charset="-128"/>
              <a:cs typeface="ＭＳ Ｐゴシック" pitchFamily="-112" charset="-128"/>
            </a:endParaRPr>
          </a:p>
        </p:txBody>
      </p:sp>
      <p:sp>
        <p:nvSpPr>
          <p:cNvPr id="58" name="TextBox 85"/>
          <p:cNvSpPr txBox="1">
            <a:spLocks noChangeArrowheads="1"/>
          </p:cNvSpPr>
          <p:nvPr/>
        </p:nvSpPr>
        <p:spPr bwMode="auto">
          <a:xfrm>
            <a:off x="2380739" y="5648009"/>
            <a:ext cx="5738192" cy="954107"/>
          </a:xfrm>
          <a:prstGeom prst="rect">
            <a:avLst/>
          </a:prstGeom>
          <a:noFill/>
          <a:ln w="9525">
            <a:noFill/>
            <a:miter lim="800000"/>
            <a:headEnd/>
            <a:tailEnd/>
          </a:ln>
        </p:spPr>
        <p:txBody>
          <a:bodyPr wrap="square">
            <a:prstTxWarp prst="textNoShape">
              <a:avLst/>
            </a:prstTxWarp>
            <a:spAutoFit/>
          </a:bodyPr>
          <a:lstStyle/>
          <a:p>
            <a:r>
              <a:rPr lang="en-US" sz="2800" dirty="0">
                <a:solidFill>
                  <a:srgbClr val="FFFFFF"/>
                </a:solidFill>
                <a:latin typeface="Calibri" pitchFamily="-109" charset="0"/>
              </a:rPr>
              <a:t>So</a:t>
            </a:r>
            <a:r>
              <a:rPr lang="en-US" sz="2800" dirty="0" smtClean="0">
                <a:solidFill>
                  <a:srgbClr val="FFFFFF"/>
                </a:solidFill>
                <a:latin typeface="Calibri" pitchFamily="-109" charset="0"/>
              </a:rPr>
              <a:t> 6 </a:t>
            </a:r>
            <a:r>
              <a:rPr lang="en-US" sz="2800" dirty="0">
                <a:solidFill>
                  <a:srgbClr val="FFFFFF"/>
                </a:solidFill>
                <a:latin typeface="Calibri" pitchFamily="-109" charset="0"/>
              </a:rPr>
              <a:t>rows of</a:t>
            </a:r>
            <a:r>
              <a:rPr lang="en-US" sz="2800" dirty="0" smtClean="0">
                <a:solidFill>
                  <a:srgbClr val="FFFFFF"/>
                </a:solidFill>
                <a:latin typeface="Calibri" pitchFamily="-109" charset="0"/>
              </a:rPr>
              <a:t> 7 </a:t>
            </a:r>
            <a:r>
              <a:rPr lang="en-US" sz="2800" dirty="0">
                <a:solidFill>
                  <a:srgbClr val="FFFFFF"/>
                </a:solidFill>
                <a:latin typeface="Calibri" pitchFamily="-109" charset="0"/>
              </a:rPr>
              <a:t>is</a:t>
            </a:r>
            <a:r>
              <a:rPr lang="en-US" sz="2800" dirty="0" smtClean="0">
                <a:solidFill>
                  <a:srgbClr val="FFFFFF"/>
                </a:solidFill>
                <a:latin typeface="Calibri" pitchFamily="-109" charset="0"/>
              </a:rPr>
              <a:t> </a:t>
            </a:r>
            <a:r>
              <a:rPr lang="en-US" sz="2800" dirty="0" smtClean="0">
                <a:solidFill>
                  <a:srgbClr val="FFFFFF"/>
                </a:solidFill>
                <a:latin typeface="Calibri" pitchFamily="-109" charset="0"/>
              </a:rPr>
              <a:t>42.</a:t>
            </a:r>
          </a:p>
          <a:p>
            <a:r>
              <a:rPr lang="en-US" sz="2800" dirty="0" smtClean="0">
                <a:solidFill>
                  <a:srgbClr val="FFFFFF"/>
                </a:solidFill>
                <a:latin typeface="Calibri" pitchFamily="-109" charset="0"/>
              </a:rPr>
              <a:t>	           6 × 7 = 42</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24854561"/>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37" name="TextBox 36"/>
          <p:cNvSpPr txBox="1"/>
          <p:nvPr/>
        </p:nvSpPr>
        <p:spPr>
          <a:xfrm>
            <a:off x="2431878" y="1135529"/>
            <a:ext cx="5188122" cy="523220"/>
          </a:xfrm>
          <a:prstGeom prst="rect">
            <a:avLst/>
          </a:prstGeom>
          <a:noFill/>
        </p:spPr>
        <p:txBody>
          <a:bodyPr wrap="square" rtlCol="0">
            <a:spAutoFit/>
          </a:bodyPr>
          <a:lstStyle/>
          <a:p>
            <a:r>
              <a:rPr lang="en-US" sz="2800" dirty="0" smtClean="0">
                <a:solidFill>
                  <a:srgbClr val="3366FF"/>
                </a:solidFill>
              </a:rPr>
              <a:t>How could you split this array?</a:t>
            </a:r>
            <a:endParaRPr lang="en-US" sz="2800" dirty="0">
              <a:solidFill>
                <a:srgbClr val="3366FF"/>
              </a:solidFill>
            </a:endParaRP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244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244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244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244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868144" y="2188375"/>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sp>
        <p:nvSpPr>
          <p:cNvPr id="53" name="Rectangle 52"/>
          <p:cNvSpPr/>
          <p:nvPr/>
        </p:nvSpPr>
        <p:spPr bwMode="auto">
          <a:xfrm>
            <a:off x="5580112" y="1845475"/>
            <a:ext cx="1524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4" name="TextBox 53"/>
          <p:cNvSpPr txBox="1"/>
          <p:nvPr/>
        </p:nvSpPr>
        <p:spPr>
          <a:xfrm>
            <a:off x="1423993" y="5112034"/>
            <a:ext cx="1588897" cy="830997"/>
          </a:xfrm>
          <a:prstGeom prst="rect">
            <a:avLst/>
          </a:prstGeom>
          <a:noFill/>
        </p:spPr>
        <p:txBody>
          <a:bodyPr wrap="none" rtlCol="0">
            <a:spAutoFit/>
          </a:bodyPr>
          <a:lstStyle/>
          <a:p>
            <a:r>
              <a:rPr lang="en-US" sz="2400" b="1" dirty="0" smtClean="0">
                <a:solidFill>
                  <a:srgbClr val="000090"/>
                </a:solidFill>
              </a:rPr>
              <a:t>4 rows of 5</a:t>
            </a:r>
          </a:p>
          <a:p>
            <a:r>
              <a:rPr lang="en-US" sz="2400" b="1" dirty="0" smtClean="0">
                <a:solidFill>
                  <a:srgbClr val="000090"/>
                </a:solidFill>
              </a:rPr>
              <a:t>4 × 5 = 20 </a:t>
            </a:r>
            <a:endParaRPr lang="en-US" sz="2400" b="1" dirty="0">
              <a:solidFill>
                <a:srgbClr val="000090"/>
              </a:solidFill>
            </a:endParaRPr>
          </a:p>
        </p:txBody>
      </p:sp>
      <p:sp>
        <p:nvSpPr>
          <p:cNvPr id="55" name="TextBox 54"/>
          <p:cNvSpPr txBox="1"/>
          <p:nvPr/>
        </p:nvSpPr>
        <p:spPr>
          <a:xfrm>
            <a:off x="6084168" y="5035664"/>
            <a:ext cx="1588897" cy="830997"/>
          </a:xfrm>
          <a:prstGeom prst="rect">
            <a:avLst/>
          </a:prstGeom>
          <a:noFill/>
        </p:spPr>
        <p:txBody>
          <a:bodyPr wrap="none" rtlCol="0">
            <a:spAutoFit/>
          </a:bodyPr>
          <a:lstStyle/>
          <a:p>
            <a:r>
              <a:rPr lang="en-US" sz="2400" b="1" dirty="0">
                <a:solidFill>
                  <a:srgbClr val="000090"/>
                </a:solidFill>
              </a:rPr>
              <a:t>4 rows of 3</a:t>
            </a:r>
          </a:p>
          <a:p>
            <a:r>
              <a:rPr lang="en-US" sz="2400" b="1" dirty="0">
                <a:solidFill>
                  <a:srgbClr val="000090"/>
                </a:solidFill>
              </a:rPr>
              <a:t>4 × 3 = 12 </a:t>
            </a:r>
          </a:p>
        </p:txBody>
      </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27536032"/>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244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244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244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244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868144" y="2188375"/>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sp>
        <p:nvSpPr>
          <p:cNvPr id="53" name="Rectangle 52"/>
          <p:cNvSpPr/>
          <p:nvPr/>
        </p:nvSpPr>
        <p:spPr bwMode="auto">
          <a:xfrm>
            <a:off x="5580112" y="1845475"/>
            <a:ext cx="1524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54" name="TextBox 53"/>
          <p:cNvSpPr txBox="1"/>
          <p:nvPr/>
        </p:nvSpPr>
        <p:spPr>
          <a:xfrm>
            <a:off x="1423993" y="5112034"/>
            <a:ext cx="1588897" cy="830997"/>
          </a:xfrm>
          <a:prstGeom prst="rect">
            <a:avLst/>
          </a:prstGeom>
          <a:noFill/>
        </p:spPr>
        <p:txBody>
          <a:bodyPr wrap="none" rtlCol="0">
            <a:spAutoFit/>
          </a:bodyPr>
          <a:lstStyle/>
          <a:p>
            <a:r>
              <a:rPr lang="en-US" sz="2400" b="1" dirty="0" smtClean="0">
                <a:solidFill>
                  <a:srgbClr val="000090"/>
                </a:solidFill>
              </a:rPr>
              <a:t>4 rows of 5</a:t>
            </a:r>
          </a:p>
          <a:p>
            <a:r>
              <a:rPr lang="en-US" sz="2400" b="1" dirty="0" smtClean="0">
                <a:solidFill>
                  <a:srgbClr val="000090"/>
                </a:solidFill>
              </a:rPr>
              <a:t>4 × 5 = 20 </a:t>
            </a:r>
            <a:endParaRPr lang="en-US" sz="2400" b="1" dirty="0">
              <a:solidFill>
                <a:srgbClr val="000090"/>
              </a:solidFill>
            </a:endParaRPr>
          </a:p>
        </p:txBody>
      </p:sp>
      <p:sp>
        <p:nvSpPr>
          <p:cNvPr id="55" name="TextBox 54"/>
          <p:cNvSpPr txBox="1"/>
          <p:nvPr/>
        </p:nvSpPr>
        <p:spPr>
          <a:xfrm>
            <a:off x="6084168" y="5035664"/>
            <a:ext cx="1588897" cy="830997"/>
          </a:xfrm>
          <a:prstGeom prst="rect">
            <a:avLst/>
          </a:prstGeom>
          <a:noFill/>
        </p:spPr>
        <p:txBody>
          <a:bodyPr wrap="none" rtlCol="0">
            <a:spAutoFit/>
          </a:bodyPr>
          <a:lstStyle/>
          <a:p>
            <a:r>
              <a:rPr lang="en-US" sz="2400" b="1" dirty="0">
                <a:solidFill>
                  <a:srgbClr val="000090"/>
                </a:solidFill>
              </a:rPr>
              <a:t>4 rows of 3</a:t>
            </a:r>
          </a:p>
          <a:p>
            <a:r>
              <a:rPr lang="en-US" sz="2400" b="1" dirty="0">
                <a:solidFill>
                  <a:srgbClr val="000090"/>
                </a:solidFill>
              </a:rPr>
              <a:t>4 × 3 = 12 </a:t>
            </a:r>
          </a:p>
        </p:txBody>
      </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42" name="Rectangle 41"/>
          <p:cNvSpPr>
            <a:spLocks noChangeArrowheads="1"/>
          </p:cNvSpPr>
          <p:nvPr/>
        </p:nvSpPr>
        <p:spPr bwMode="auto">
          <a:xfrm>
            <a:off x="3733799" y="5589241"/>
            <a:ext cx="1676401" cy="1082014"/>
          </a:xfrm>
          <a:prstGeom prst="rect">
            <a:avLst/>
          </a:prstGeom>
          <a:solidFill>
            <a:srgbClr val="34A715"/>
          </a:solidFill>
          <a:ln w="9525">
            <a:no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a:solidFill>
                <a:srgbClr val="FFFFFF"/>
              </a:solidFill>
              <a:latin typeface="Calibri" pitchFamily="-112" charset="0"/>
              <a:ea typeface="ＭＳ Ｐゴシック" pitchFamily="-112" charset="-128"/>
              <a:cs typeface="ＭＳ Ｐゴシック" pitchFamily="-112" charset="-128"/>
            </a:endParaRPr>
          </a:p>
        </p:txBody>
      </p:sp>
      <p:sp>
        <p:nvSpPr>
          <p:cNvPr id="56" name="TextBox 55"/>
          <p:cNvSpPr txBox="1"/>
          <p:nvPr/>
        </p:nvSpPr>
        <p:spPr>
          <a:xfrm>
            <a:off x="3776800" y="5694347"/>
            <a:ext cx="1587288" cy="830997"/>
          </a:xfrm>
          <a:prstGeom prst="rect">
            <a:avLst/>
          </a:prstGeom>
          <a:noFill/>
          <a:ln>
            <a:noFill/>
          </a:ln>
        </p:spPr>
        <p:txBody>
          <a:bodyPr wrap="square" rtlCol="0">
            <a:spAutoFit/>
          </a:bodyPr>
          <a:lstStyle/>
          <a:p>
            <a:r>
              <a:rPr lang="en-US" sz="2400" b="1" dirty="0">
                <a:solidFill>
                  <a:schemeClr val="bg1"/>
                </a:solidFill>
              </a:rPr>
              <a:t>4 rows of </a:t>
            </a:r>
            <a:r>
              <a:rPr lang="en-US" sz="2400" b="1" dirty="0" smtClean="0">
                <a:solidFill>
                  <a:schemeClr val="bg1"/>
                </a:solidFill>
              </a:rPr>
              <a:t>8    </a:t>
            </a:r>
          </a:p>
          <a:p>
            <a:r>
              <a:rPr lang="en-US" sz="2400" b="1" dirty="0" smtClean="0">
                <a:solidFill>
                  <a:schemeClr val="bg1"/>
                </a:solidFill>
              </a:rPr>
              <a:t>4 </a:t>
            </a:r>
            <a:r>
              <a:rPr lang="en-US" sz="2400" b="1" dirty="0">
                <a:solidFill>
                  <a:schemeClr val="bg1"/>
                </a:solidFill>
              </a:rPr>
              <a:t>× 8 = 32 </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288928973"/>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3" name="Group 2"/>
          <p:cNvGrpSpPr/>
          <p:nvPr/>
        </p:nvGrpSpPr>
        <p:grpSpPr>
          <a:xfrm>
            <a:off x="1371600" y="1916832"/>
            <a:ext cx="6584776" cy="2683489"/>
            <a:chOff x="1371600" y="2188375"/>
            <a:chExt cx="6584776" cy="2683489"/>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38" name="TextBox 37"/>
          <p:cNvSpPr txBox="1"/>
          <p:nvPr/>
        </p:nvSpPr>
        <p:spPr>
          <a:xfrm>
            <a:off x="2431878" y="1135529"/>
            <a:ext cx="3457388" cy="523220"/>
          </a:xfrm>
          <a:prstGeom prst="rect">
            <a:avLst/>
          </a:prstGeom>
          <a:noFill/>
        </p:spPr>
        <p:txBody>
          <a:bodyPr wrap="square" rtlCol="0">
            <a:spAutoFit/>
          </a:bodyPr>
          <a:lstStyle/>
          <a:p>
            <a:r>
              <a:rPr lang="en-US" sz="2800" dirty="0" smtClean="0">
                <a:solidFill>
                  <a:srgbClr val="3366FF"/>
                </a:solidFill>
              </a:rPr>
              <a:t>Is there another way?</a:t>
            </a:r>
            <a:endParaRPr lang="en-US" sz="2800" dirty="0">
              <a:solidFill>
                <a:srgbClr val="3366FF"/>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28087123"/>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4" name="Group 3"/>
          <p:cNvGrpSpPr/>
          <p:nvPr/>
        </p:nvGrpSpPr>
        <p:grpSpPr>
          <a:xfrm>
            <a:off x="1187624" y="1916832"/>
            <a:ext cx="3200400" cy="2667000"/>
            <a:chOff x="1371600" y="2188375"/>
            <a:chExt cx="3200400" cy="266700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nvGrpSpPr>
          <p:cNvPr id="3" name="Group 2"/>
          <p:cNvGrpSpPr/>
          <p:nvPr/>
        </p:nvGrpSpPr>
        <p:grpSpPr>
          <a:xfrm>
            <a:off x="5038328" y="1916832"/>
            <a:ext cx="3206080" cy="2683489"/>
            <a:chOff x="4750296" y="2188375"/>
            <a:chExt cx="3206080" cy="2683489"/>
          </a:xfrm>
        </p:grpSpPr>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36" name="Rectangle 35"/>
          <p:cNvSpPr/>
          <p:nvPr/>
        </p:nvSpPr>
        <p:spPr bwMode="auto">
          <a:xfrm>
            <a:off x="4635624" y="1512168"/>
            <a:ext cx="1524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88650286"/>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4" name="Group 3"/>
          <p:cNvGrpSpPr/>
          <p:nvPr/>
        </p:nvGrpSpPr>
        <p:grpSpPr>
          <a:xfrm>
            <a:off x="1187624" y="1916832"/>
            <a:ext cx="3200400" cy="2667000"/>
            <a:chOff x="1371600" y="2188375"/>
            <a:chExt cx="3200400" cy="266700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nvGrpSpPr>
          <p:cNvPr id="3" name="Group 2"/>
          <p:cNvGrpSpPr/>
          <p:nvPr/>
        </p:nvGrpSpPr>
        <p:grpSpPr>
          <a:xfrm>
            <a:off x="5038328" y="1916832"/>
            <a:ext cx="3206080" cy="2683489"/>
            <a:chOff x="4750296" y="2188375"/>
            <a:chExt cx="3206080" cy="2683489"/>
          </a:xfrm>
        </p:grpSpPr>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36" name="Rectangle 35"/>
          <p:cNvSpPr/>
          <p:nvPr/>
        </p:nvSpPr>
        <p:spPr bwMode="auto">
          <a:xfrm>
            <a:off x="4635624" y="1512168"/>
            <a:ext cx="1524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39" name="TextBox 38"/>
          <p:cNvSpPr txBox="1"/>
          <p:nvPr/>
        </p:nvSpPr>
        <p:spPr>
          <a:xfrm>
            <a:off x="1043608" y="4653136"/>
            <a:ext cx="1588897" cy="830997"/>
          </a:xfrm>
          <a:prstGeom prst="rect">
            <a:avLst/>
          </a:prstGeom>
          <a:noFill/>
        </p:spPr>
        <p:txBody>
          <a:bodyPr wrap="none" rtlCol="0">
            <a:spAutoFit/>
          </a:bodyPr>
          <a:lstStyle/>
          <a:p>
            <a:r>
              <a:rPr lang="en-US" sz="2400" b="1" dirty="0" smtClean="0">
                <a:solidFill>
                  <a:srgbClr val="000090"/>
                </a:solidFill>
              </a:rPr>
              <a:t>4 rows of 4</a:t>
            </a:r>
          </a:p>
          <a:p>
            <a:r>
              <a:rPr lang="en-US" sz="2400" b="1" dirty="0" smtClean="0">
                <a:solidFill>
                  <a:srgbClr val="000090"/>
                </a:solidFill>
              </a:rPr>
              <a:t>4 × 4 = 16 </a:t>
            </a:r>
            <a:endParaRPr lang="en-US" sz="2400" b="1" dirty="0">
              <a:solidFill>
                <a:srgbClr val="000090"/>
              </a:solidFill>
            </a:endParaRPr>
          </a:p>
        </p:txBody>
      </p:sp>
      <p:sp>
        <p:nvSpPr>
          <p:cNvPr id="41" name="TextBox 40"/>
          <p:cNvSpPr txBox="1"/>
          <p:nvPr/>
        </p:nvSpPr>
        <p:spPr>
          <a:xfrm>
            <a:off x="6799527" y="4653136"/>
            <a:ext cx="1588897" cy="830997"/>
          </a:xfrm>
          <a:prstGeom prst="rect">
            <a:avLst/>
          </a:prstGeom>
          <a:noFill/>
        </p:spPr>
        <p:txBody>
          <a:bodyPr wrap="none" rtlCol="0">
            <a:spAutoFit/>
          </a:bodyPr>
          <a:lstStyle/>
          <a:p>
            <a:r>
              <a:rPr lang="en-US" sz="2400" b="1" dirty="0" smtClean="0">
                <a:solidFill>
                  <a:srgbClr val="000090"/>
                </a:solidFill>
              </a:rPr>
              <a:t>4 rows of 4</a:t>
            </a:r>
          </a:p>
          <a:p>
            <a:r>
              <a:rPr lang="en-US" sz="2400" b="1" dirty="0" smtClean="0">
                <a:solidFill>
                  <a:srgbClr val="000090"/>
                </a:solidFill>
              </a:rPr>
              <a:t>4 × 4 = 16 </a:t>
            </a:r>
            <a:endParaRPr lang="en-US" sz="2400" b="1" dirty="0">
              <a:solidFill>
                <a:srgbClr val="00009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3232846"/>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4" name="Group 3"/>
          <p:cNvGrpSpPr/>
          <p:nvPr/>
        </p:nvGrpSpPr>
        <p:grpSpPr>
          <a:xfrm>
            <a:off x="1187624" y="1916832"/>
            <a:ext cx="3200400" cy="2667000"/>
            <a:chOff x="1371600" y="2188375"/>
            <a:chExt cx="3200400" cy="266700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nvGrpSpPr>
          <p:cNvPr id="3" name="Group 2"/>
          <p:cNvGrpSpPr/>
          <p:nvPr/>
        </p:nvGrpSpPr>
        <p:grpSpPr>
          <a:xfrm>
            <a:off x="5038328" y="1916832"/>
            <a:ext cx="3206080" cy="2683489"/>
            <a:chOff x="4750296" y="2188375"/>
            <a:chExt cx="3206080" cy="2683489"/>
          </a:xfrm>
        </p:grpSpPr>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
        <p:nvSpPr>
          <p:cNvPr id="36" name="Rectangle 35"/>
          <p:cNvSpPr/>
          <p:nvPr/>
        </p:nvSpPr>
        <p:spPr bwMode="auto">
          <a:xfrm>
            <a:off x="4635624" y="1512168"/>
            <a:ext cx="152400" cy="3429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39" name="TextBox 38"/>
          <p:cNvSpPr txBox="1"/>
          <p:nvPr/>
        </p:nvSpPr>
        <p:spPr>
          <a:xfrm>
            <a:off x="1043608" y="4653136"/>
            <a:ext cx="1588897" cy="830997"/>
          </a:xfrm>
          <a:prstGeom prst="rect">
            <a:avLst/>
          </a:prstGeom>
          <a:noFill/>
        </p:spPr>
        <p:txBody>
          <a:bodyPr wrap="none" rtlCol="0">
            <a:spAutoFit/>
          </a:bodyPr>
          <a:lstStyle/>
          <a:p>
            <a:r>
              <a:rPr lang="en-US" sz="2400" b="1" dirty="0" smtClean="0">
                <a:solidFill>
                  <a:srgbClr val="000090"/>
                </a:solidFill>
              </a:rPr>
              <a:t>4 rows of 4</a:t>
            </a:r>
          </a:p>
          <a:p>
            <a:r>
              <a:rPr lang="en-US" sz="2400" b="1" dirty="0" smtClean="0">
                <a:solidFill>
                  <a:srgbClr val="000090"/>
                </a:solidFill>
              </a:rPr>
              <a:t>4 × 4 = 16 </a:t>
            </a:r>
            <a:endParaRPr lang="en-US" sz="2400" b="1" dirty="0">
              <a:solidFill>
                <a:srgbClr val="000090"/>
              </a:solidFill>
            </a:endParaRPr>
          </a:p>
        </p:txBody>
      </p:sp>
      <p:sp>
        <p:nvSpPr>
          <p:cNvPr id="41" name="TextBox 40"/>
          <p:cNvSpPr txBox="1"/>
          <p:nvPr/>
        </p:nvSpPr>
        <p:spPr>
          <a:xfrm>
            <a:off x="6799527" y="4653136"/>
            <a:ext cx="1588897" cy="830997"/>
          </a:xfrm>
          <a:prstGeom prst="rect">
            <a:avLst/>
          </a:prstGeom>
          <a:noFill/>
        </p:spPr>
        <p:txBody>
          <a:bodyPr wrap="none" rtlCol="0">
            <a:spAutoFit/>
          </a:bodyPr>
          <a:lstStyle/>
          <a:p>
            <a:r>
              <a:rPr lang="en-US" sz="2400" b="1" dirty="0" smtClean="0">
                <a:solidFill>
                  <a:srgbClr val="000090"/>
                </a:solidFill>
              </a:rPr>
              <a:t>4 rows of 4</a:t>
            </a:r>
          </a:p>
          <a:p>
            <a:r>
              <a:rPr lang="en-US" sz="2400" b="1" dirty="0" smtClean="0">
                <a:solidFill>
                  <a:srgbClr val="000090"/>
                </a:solidFill>
              </a:rPr>
              <a:t>4 × 4 = 16 </a:t>
            </a:r>
            <a:endParaRPr lang="en-US" sz="2400" b="1" dirty="0">
              <a:solidFill>
                <a:srgbClr val="000090"/>
              </a:solidFill>
            </a:endParaRPr>
          </a:p>
        </p:txBody>
      </p:sp>
      <p:sp>
        <p:nvSpPr>
          <p:cNvPr id="43" name="Rectangle 42"/>
          <p:cNvSpPr>
            <a:spLocks noChangeArrowheads="1"/>
          </p:cNvSpPr>
          <p:nvPr/>
        </p:nvSpPr>
        <p:spPr bwMode="auto">
          <a:xfrm>
            <a:off x="3851920" y="5085184"/>
            <a:ext cx="1676401" cy="1082014"/>
          </a:xfrm>
          <a:prstGeom prst="rect">
            <a:avLst/>
          </a:prstGeom>
          <a:solidFill>
            <a:srgbClr val="34A715"/>
          </a:solidFill>
          <a:ln w="9525">
            <a:no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a:solidFill>
                <a:srgbClr val="FFFFFF"/>
              </a:solidFill>
              <a:latin typeface="Calibri" pitchFamily="-112" charset="0"/>
              <a:ea typeface="ＭＳ Ｐゴシック" pitchFamily="-112" charset="-128"/>
              <a:cs typeface="ＭＳ Ｐゴシック" pitchFamily="-112" charset="-128"/>
            </a:endParaRPr>
          </a:p>
        </p:txBody>
      </p:sp>
      <p:sp>
        <p:nvSpPr>
          <p:cNvPr id="45" name="TextBox 44"/>
          <p:cNvSpPr txBox="1"/>
          <p:nvPr/>
        </p:nvSpPr>
        <p:spPr>
          <a:xfrm>
            <a:off x="3894921" y="5190290"/>
            <a:ext cx="1587288" cy="830997"/>
          </a:xfrm>
          <a:prstGeom prst="rect">
            <a:avLst/>
          </a:prstGeom>
          <a:noFill/>
          <a:ln>
            <a:noFill/>
          </a:ln>
        </p:spPr>
        <p:txBody>
          <a:bodyPr wrap="square" rtlCol="0">
            <a:spAutoFit/>
          </a:bodyPr>
          <a:lstStyle/>
          <a:p>
            <a:r>
              <a:rPr lang="en-US" sz="2400" b="1" dirty="0">
                <a:solidFill>
                  <a:schemeClr val="bg1"/>
                </a:solidFill>
              </a:rPr>
              <a:t>4 rows of </a:t>
            </a:r>
            <a:r>
              <a:rPr lang="en-US" sz="2400" b="1" dirty="0" smtClean="0">
                <a:solidFill>
                  <a:schemeClr val="bg1"/>
                </a:solidFill>
              </a:rPr>
              <a:t>8    </a:t>
            </a:r>
          </a:p>
          <a:p>
            <a:r>
              <a:rPr lang="en-US" sz="2400" b="1" dirty="0" smtClean="0">
                <a:solidFill>
                  <a:schemeClr val="bg1"/>
                </a:solidFill>
              </a:rPr>
              <a:t>4 </a:t>
            </a:r>
            <a:r>
              <a:rPr lang="en-US" sz="2400" b="1" dirty="0">
                <a:solidFill>
                  <a:schemeClr val="bg1"/>
                </a:solidFill>
              </a:rPr>
              <a:t>× 8 = 32 </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667750266"/>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grpSp>
        <p:nvGrpSpPr>
          <p:cNvPr id="6" name="Group 5"/>
          <p:cNvGrpSpPr/>
          <p:nvPr/>
        </p:nvGrpSpPr>
        <p:grpSpPr>
          <a:xfrm>
            <a:off x="1742173" y="1268760"/>
            <a:ext cx="6200372" cy="3660215"/>
            <a:chOff x="1043608" y="1542574"/>
            <a:chExt cx="7365336" cy="4347918"/>
          </a:xfrm>
        </p:grpSpPr>
        <p:grpSp>
          <p:nvGrpSpPr>
            <p:cNvPr id="4" name="Group 3"/>
            <p:cNvGrpSpPr/>
            <p:nvPr/>
          </p:nvGrpSpPr>
          <p:grpSpPr>
            <a:xfrm>
              <a:off x="1187624" y="1916832"/>
              <a:ext cx="3200400" cy="2667000"/>
              <a:chOff x="1371600" y="2188375"/>
              <a:chExt cx="3200400" cy="2667000"/>
            </a:xfrm>
          </p:grpSpPr>
          <p:sp>
            <p:nvSpPr>
              <p:cNvPr id="207946" name="Rectangle 3"/>
              <p:cNvSpPr>
                <a:spLocks noChangeArrowheads="1"/>
              </p:cNvSpPr>
              <p:nvPr/>
            </p:nvSpPr>
            <p:spPr bwMode="auto">
              <a:xfrm>
                <a:off x="1371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7" name="Rectangle 4"/>
              <p:cNvSpPr>
                <a:spLocks noChangeArrowheads="1"/>
              </p:cNvSpPr>
              <p:nvPr/>
            </p:nvSpPr>
            <p:spPr bwMode="auto">
              <a:xfrm>
                <a:off x="2209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8" name="Rectangle 5"/>
              <p:cNvSpPr>
                <a:spLocks noChangeArrowheads="1"/>
              </p:cNvSpPr>
              <p:nvPr/>
            </p:nvSpPr>
            <p:spPr bwMode="auto">
              <a:xfrm>
                <a:off x="3048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9" name="Rectangle 6"/>
              <p:cNvSpPr>
                <a:spLocks noChangeArrowheads="1"/>
              </p:cNvSpPr>
              <p:nvPr/>
            </p:nvSpPr>
            <p:spPr bwMode="auto">
              <a:xfrm>
                <a:off x="38862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1" name="Rectangle 10"/>
              <p:cNvSpPr>
                <a:spLocks noChangeArrowheads="1"/>
              </p:cNvSpPr>
              <p:nvPr/>
            </p:nvSpPr>
            <p:spPr bwMode="auto">
              <a:xfrm>
                <a:off x="1371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2" name="Rectangle 11"/>
              <p:cNvSpPr>
                <a:spLocks noChangeArrowheads="1"/>
              </p:cNvSpPr>
              <p:nvPr/>
            </p:nvSpPr>
            <p:spPr bwMode="auto">
              <a:xfrm>
                <a:off x="2209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3" name="Rectangle 12"/>
              <p:cNvSpPr>
                <a:spLocks noChangeArrowheads="1"/>
              </p:cNvSpPr>
              <p:nvPr/>
            </p:nvSpPr>
            <p:spPr bwMode="auto">
              <a:xfrm>
                <a:off x="3048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4" name="Rectangle 13"/>
              <p:cNvSpPr>
                <a:spLocks noChangeArrowheads="1"/>
              </p:cNvSpPr>
              <p:nvPr/>
            </p:nvSpPr>
            <p:spPr bwMode="auto">
              <a:xfrm>
                <a:off x="38862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6" name="Rectangle 16"/>
              <p:cNvSpPr>
                <a:spLocks noChangeArrowheads="1"/>
              </p:cNvSpPr>
              <p:nvPr/>
            </p:nvSpPr>
            <p:spPr bwMode="auto">
              <a:xfrm>
                <a:off x="1371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7" name="Rectangle 17"/>
              <p:cNvSpPr>
                <a:spLocks noChangeArrowheads="1"/>
              </p:cNvSpPr>
              <p:nvPr/>
            </p:nvSpPr>
            <p:spPr bwMode="auto">
              <a:xfrm>
                <a:off x="2209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8" name="Rectangle 18"/>
              <p:cNvSpPr>
                <a:spLocks noChangeArrowheads="1"/>
              </p:cNvSpPr>
              <p:nvPr/>
            </p:nvSpPr>
            <p:spPr bwMode="auto">
              <a:xfrm>
                <a:off x="3048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39" name="Rectangle 19"/>
              <p:cNvSpPr>
                <a:spLocks noChangeArrowheads="1"/>
              </p:cNvSpPr>
              <p:nvPr/>
            </p:nvSpPr>
            <p:spPr bwMode="auto">
              <a:xfrm>
                <a:off x="38862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3" name="Rectangle 13"/>
              <p:cNvSpPr>
                <a:spLocks noChangeArrowheads="1"/>
              </p:cNvSpPr>
              <p:nvPr/>
            </p:nvSpPr>
            <p:spPr bwMode="auto">
              <a:xfrm>
                <a:off x="1371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4" name="Rectangle 13"/>
              <p:cNvSpPr>
                <a:spLocks noChangeArrowheads="1"/>
              </p:cNvSpPr>
              <p:nvPr/>
            </p:nvSpPr>
            <p:spPr bwMode="auto">
              <a:xfrm>
                <a:off x="2209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5" name="Rectangle 13"/>
              <p:cNvSpPr>
                <a:spLocks noChangeArrowheads="1"/>
              </p:cNvSpPr>
              <p:nvPr/>
            </p:nvSpPr>
            <p:spPr bwMode="auto">
              <a:xfrm>
                <a:off x="3048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6" name="Rectangle 13"/>
              <p:cNvSpPr>
                <a:spLocks noChangeArrowheads="1"/>
              </p:cNvSpPr>
              <p:nvPr/>
            </p:nvSpPr>
            <p:spPr bwMode="auto">
              <a:xfrm>
                <a:off x="38862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nvGrpSpPr>
            <p:cNvPr id="3" name="Group 2"/>
            <p:cNvGrpSpPr/>
            <p:nvPr/>
          </p:nvGrpSpPr>
          <p:grpSpPr>
            <a:xfrm>
              <a:off x="5038328" y="1916832"/>
              <a:ext cx="3206080" cy="2683489"/>
              <a:chOff x="4750296" y="2188375"/>
              <a:chExt cx="3206080" cy="2683489"/>
            </a:xfrm>
          </p:grpSpPr>
          <p:sp>
            <p:nvSpPr>
              <p:cNvPr id="207950" name="Rectangle 7"/>
              <p:cNvSpPr>
                <a:spLocks noChangeArrowheads="1"/>
              </p:cNvSpPr>
              <p:nvPr/>
            </p:nvSpPr>
            <p:spPr bwMode="auto">
              <a:xfrm>
                <a:off x="4750296"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5" name="Rectangle 14"/>
              <p:cNvSpPr>
                <a:spLocks noChangeArrowheads="1"/>
              </p:cNvSpPr>
              <p:nvPr/>
            </p:nvSpPr>
            <p:spPr bwMode="auto">
              <a:xfrm>
                <a:off x="4750296"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40" name="Rectangle 20"/>
              <p:cNvSpPr>
                <a:spLocks noChangeArrowheads="1"/>
              </p:cNvSpPr>
              <p:nvPr/>
            </p:nvSpPr>
            <p:spPr bwMode="auto">
              <a:xfrm>
                <a:off x="4750296"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7" name="Rectangle 13"/>
              <p:cNvSpPr>
                <a:spLocks noChangeArrowheads="1"/>
              </p:cNvSpPr>
              <p:nvPr/>
            </p:nvSpPr>
            <p:spPr bwMode="auto">
              <a:xfrm>
                <a:off x="4750296"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nvGrpSpPr>
              <p:cNvPr id="2" name="Group 1"/>
              <p:cNvGrpSpPr/>
              <p:nvPr/>
            </p:nvGrpSpPr>
            <p:grpSpPr>
              <a:xfrm>
                <a:off x="5594176" y="2204864"/>
                <a:ext cx="2362200" cy="2667000"/>
                <a:chOff x="5562600" y="2188375"/>
                <a:chExt cx="2362200" cy="2667000"/>
              </a:xfrm>
            </p:grpSpPr>
            <p:sp>
              <p:nvSpPr>
                <p:cNvPr id="207916" name="Rectangle 3"/>
                <p:cNvSpPr>
                  <a:spLocks noChangeArrowheads="1"/>
                </p:cNvSpPr>
                <p:nvPr/>
              </p:nvSpPr>
              <p:spPr bwMode="auto">
                <a:xfrm>
                  <a:off x="55626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7" name="Rectangle 4"/>
                <p:cNvSpPr>
                  <a:spLocks noChangeArrowheads="1"/>
                </p:cNvSpPr>
                <p:nvPr/>
              </p:nvSpPr>
              <p:spPr bwMode="auto">
                <a:xfrm>
                  <a:off x="64008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1" name="Rectangle 10"/>
                <p:cNvSpPr>
                  <a:spLocks noChangeArrowheads="1"/>
                </p:cNvSpPr>
                <p:nvPr/>
              </p:nvSpPr>
              <p:spPr bwMode="auto">
                <a:xfrm>
                  <a:off x="55626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12" name="Rectangle 11"/>
                <p:cNvSpPr>
                  <a:spLocks noChangeArrowheads="1"/>
                </p:cNvSpPr>
                <p:nvPr/>
              </p:nvSpPr>
              <p:spPr bwMode="auto">
                <a:xfrm>
                  <a:off x="64008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6" name="Rectangle 16"/>
                <p:cNvSpPr>
                  <a:spLocks noChangeArrowheads="1"/>
                </p:cNvSpPr>
                <p:nvPr/>
              </p:nvSpPr>
              <p:spPr bwMode="auto">
                <a:xfrm>
                  <a:off x="55626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907" name="Rectangle 17"/>
                <p:cNvSpPr>
                  <a:spLocks noChangeArrowheads="1"/>
                </p:cNvSpPr>
                <p:nvPr/>
              </p:nvSpPr>
              <p:spPr bwMode="auto">
                <a:xfrm>
                  <a:off x="64008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8" name="Rectangle 13"/>
                <p:cNvSpPr>
                  <a:spLocks noChangeArrowheads="1"/>
                </p:cNvSpPr>
                <p:nvPr/>
              </p:nvSpPr>
              <p:spPr bwMode="auto">
                <a:xfrm>
                  <a:off x="55626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207889" name="Rectangle 4"/>
                <p:cNvSpPr>
                  <a:spLocks noChangeArrowheads="1"/>
                </p:cNvSpPr>
                <p:nvPr/>
              </p:nvSpPr>
              <p:spPr bwMode="auto">
                <a:xfrm>
                  <a:off x="64008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4" name="Rectangle 17"/>
                <p:cNvSpPr>
                  <a:spLocks noChangeArrowheads="1"/>
                </p:cNvSpPr>
                <p:nvPr/>
              </p:nvSpPr>
              <p:spPr bwMode="auto">
                <a:xfrm>
                  <a:off x="7239000" y="21883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49" name="Rectangle 20"/>
                <p:cNvSpPr>
                  <a:spLocks noChangeArrowheads="1"/>
                </p:cNvSpPr>
                <p:nvPr/>
              </p:nvSpPr>
              <p:spPr bwMode="auto">
                <a:xfrm>
                  <a:off x="7239000" y="42457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0" name="Rectangle 16"/>
                <p:cNvSpPr>
                  <a:spLocks noChangeArrowheads="1"/>
                </p:cNvSpPr>
                <p:nvPr/>
              </p:nvSpPr>
              <p:spPr bwMode="auto">
                <a:xfrm>
                  <a:off x="7239000" y="35599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sp>
              <p:nvSpPr>
                <p:cNvPr id="51" name="Rectangle 17"/>
                <p:cNvSpPr>
                  <a:spLocks noChangeArrowheads="1"/>
                </p:cNvSpPr>
                <p:nvPr/>
              </p:nvSpPr>
              <p:spPr bwMode="auto">
                <a:xfrm>
                  <a:off x="7239000" y="2874175"/>
                  <a:ext cx="685800" cy="609600"/>
                </a:xfrm>
                <a:prstGeom prst="rect">
                  <a:avLst/>
                </a:prstGeom>
                <a:solidFill>
                  <a:srgbClr val="0000FF"/>
                </a:solidFill>
                <a:ln w="9525">
                  <a:solidFill>
                    <a:schemeClr val="tx1"/>
                  </a:solidFill>
                  <a:round/>
                  <a:headEnd/>
                  <a:tailEnd/>
                </a:ln>
              </p:spPr>
              <p:txBody>
                <a:bodyPr>
                  <a:prstTxWarp prst="textNoShape">
                    <a:avLst/>
                  </a:prstTxWarp>
                </a:bodyPr>
                <a:lstStyle/>
                <a:p>
                  <a:endParaRPr lang="en-US"/>
                </a:p>
              </p:txBody>
            </p:sp>
          </p:grpSp>
        </p:grpSp>
        <p:sp>
          <p:nvSpPr>
            <p:cNvPr id="36" name="Rectangle 35"/>
            <p:cNvSpPr/>
            <p:nvPr/>
          </p:nvSpPr>
          <p:spPr bwMode="auto">
            <a:xfrm>
              <a:off x="4635624" y="1542574"/>
              <a:ext cx="152400" cy="329920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prstTxWarp prst="textNoShape">
                <a:avLst/>
              </a:prstTxWarp>
            </a:bodyPr>
            <a:lstStyle/>
            <a:p>
              <a:pPr algn="ctr">
                <a:defRPr/>
              </a:pPr>
              <a:endParaRPr lang="en-US">
                <a:solidFill>
                  <a:srgbClr val="FFFFFF"/>
                </a:solidFill>
                <a:ea typeface="ＭＳ Ｐゴシック" pitchFamily="-112" charset="-128"/>
                <a:cs typeface="ＭＳ Ｐゴシック" pitchFamily="-112" charset="-128"/>
              </a:endParaRPr>
            </a:p>
          </p:txBody>
        </p:sp>
        <p:sp>
          <p:nvSpPr>
            <p:cNvPr id="39" name="TextBox 38"/>
            <p:cNvSpPr txBox="1"/>
            <p:nvPr/>
          </p:nvSpPr>
          <p:spPr>
            <a:xfrm>
              <a:off x="1043608" y="4653136"/>
              <a:ext cx="1609417" cy="840888"/>
            </a:xfrm>
            <a:prstGeom prst="rect">
              <a:avLst/>
            </a:prstGeom>
            <a:noFill/>
          </p:spPr>
          <p:txBody>
            <a:bodyPr wrap="none" rtlCol="0">
              <a:spAutoFit/>
            </a:bodyPr>
            <a:lstStyle/>
            <a:p>
              <a:r>
                <a:rPr lang="en-US" sz="2000" b="1" dirty="0" smtClean="0">
                  <a:solidFill>
                    <a:srgbClr val="000090"/>
                  </a:solidFill>
                </a:rPr>
                <a:t>4 rows of 4</a:t>
              </a:r>
            </a:p>
            <a:p>
              <a:r>
                <a:rPr lang="en-US" sz="2000" b="1" dirty="0" smtClean="0">
                  <a:solidFill>
                    <a:srgbClr val="000090"/>
                  </a:solidFill>
                </a:rPr>
                <a:t>4 × 4 = 16 </a:t>
              </a:r>
              <a:endParaRPr lang="en-US" sz="2000" b="1" dirty="0">
                <a:solidFill>
                  <a:srgbClr val="000090"/>
                </a:solidFill>
              </a:endParaRPr>
            </a:p>
          </p:txBody>
        </p:sp>
        <p:sp>
          <p:nvSpPr>
            <p:cNvPr id="41" name="TextBox 40"/>
            <p:cNvSpPr txBox="1"/>
            <p:nvPr/>
          </p:nvSpPr>
          <p:spPr>
            <a:xfrm>
              <a:off x="6799527" y="4653136"/>
              <a:ext cx="1609417" cy="840888"/>
            </a:xfrm>
            <a:prstGeom prst="rect">
              <a:avLst/>
            </a:prstGeom>
            <a:noFill/>
          </p:spPr>
          <p:txBody>
            <a:bodyPr wrap="none" rtlCol="0">
              <a:spAutoFit/>
            </a:bodyPr>
            <a:lstStyle/>
            <a:p>
              <a:r>
                <a:rPr lang="en-US" sz="2000" b="1" dirty="0" smtClean="0">
                  <a:solidFill>
                    <a:srgbClr val="000090"/>
                  </a:solidFill>
                </a:rPr>
                <a:t>4 rows of 4</a:t>
              </a:r>
            </a:p>
            <a:p>
              <a:r>
                <a:rPr lang="en-US" sz="2000" b="1" dirty="0" smtClean="0">
                  <a:solidFill>
                    <a:srgbClr val="000090"/>
                  </a:solidFill>
                </a:rPr>
                <a:t>4 × 4 = 16 </a:t>
              </a:r>
              <a:endParaRPr lang="en-US" sz="2000" b="1" dirty="0">
                <a:solidFill>
                  <a:srgbClr val="000090"/>
                </a:solidFill>
              </a:endParaRPr>
            </a:p>
          </p:txBody>
        </p:sp>
        <p:grpSp>
          <p:nvGrpSpPr>
            <p:cNvPr id="5" name="Group 4"/>
            <p:cNvGrpSpPr/>
            <p:nvPr/>
          </p:nvGrpSpPr>
          <p:grpSpPr>
            <a:xfrm>
              <a:off x="3549748" y="5013176"/>
              <a:ext cx="2306482" cy="877316"/>
              <a:chOff x="3549748" y="5013176"/>
              <a:chExt cx="2306482" cy="877316"/>
            </a:xfrm>
          </p:grpSpPr>
          <p:sp>
            <p:nvSpPr>
              <p:cNvPr id="43" name="Rectangle 42"/>
              <p:cNvSpPr>
                <a:spLocks noChangeArrowheads="1"/>
              </p:cNvSpPr>
              <p:nvPr/>
            </p:nvSpPr>
            <p:spPr bwMode="auto">
              <a:xfrm>
                <a:off x="3851920" y="5013176"/>
                <a:ext cx="1676400" cy="877315"/>
              </a:xfrm>
              <a:prstGeom prst="rect">
                <a:avLst/>
              </a:prstGeom>
              <a:solidFill>
                <a:srgbClr val="34A715"/>
              </a:solidFill>
              <a:ln w="9525">
                <a:noFill/>
                <a:miter lim="800000"/>
                <a:headEnd/>
                <a:tailEnd/>
              </a:ln>
              <a:effectLst>
                <a:outerShdw blurRad="63500" dist="23000" dir="5400000" rotWithShape="0">
                  <a:srgbClr val="000000">
                    <a:alpha val="34998"/>
                  </a:srgbClr>
                </a:outerShdw>
              </a:effectLst>
            </p:spPr>
            <p:txBody>
              <a:bodyPr anchor="ctr">
                <a:prstTxWarp prst="textNoShape">
                  <a:avLst/>
                </a:prstTxWarp>
              </a:bodyPr>
              <a:lstStyle/>
              <a:p>
                <a:pPr algn="ctr">
                  <a:defRPr/>
                </a:pPr>
                <a:endParaRPr lang="en-US">
                  <a:solidFill>
                    <a:srgbClr val="FFFFFF"/>
                  </a:solidFill>
                  <a:latin typeface="Calibri" pitchFamily="-112" charset="0"/>
                  <a:ea typeface="ＭＳ Ｐゴシック" pitchFamily="-112" charset="-128"/>
                  <a:cs typeface="ＭＳ Ｐゴシック" pitchFamily="-112" charset="-128"/>
                </a:endParaRPr>
              </a:p>
            </p:txBody>
          </p:sp>
          <p:sp>
            <p:nvSpPr>
              <p:cNvPr id="45" name="TextBox 44"/>
              <p:cNvSpPr txBox="1"/>
              <p:nvPr/>
            </p:nvSpPr>
            <p:spPr>
              <a:xfrm>
                <a:off x="3549748" y="5049604"/>
                <a:ext cx="2306482" cy="840888"/>
              </a:xfrm>
              <a:prstGeom prst="rect">
                <a:avLst/>
              </a:prstGeom>
              <a:noFill/>
              <a:ln>
                <a:noFill/>
              </a:ln>
            </p:spPr>
            <p:txBody>
              <a:bodyPr wrap="square" rtlCol="0">
                <a:spAutoFit/>
              </a:bodyPr>
              <a:lstStyle/>
              <a:p>
                <a:pPr algn="ctr"/>
                <a:r>
                  <a:rPr lang="en-US" sz="2000" b="1" dirty="0">
                    <a:solidFill>
                      <a:schemeClr val="bg1"/>
                    </a:solidFill>
                  </a:rPr>
                  <a:t>4 rows of </a:t>
                </a:r>
                <a:r>
                  <a:rPr lang="en-US" sz="2000" b="1" dirty="0" smtClean="0">
                    <a:solidFill>
                      <a:schemeClr val="bg1"/>
                    </a:solidFill>
                  </a:rPr>
                  <a:t>8    </a:t>
                </a:r>
              </a:p>
              <a:p>
                <a:pPr algn="ctr"/>
                <a:r>
                  <a:rPr lang="en-US" sz="2000" b="1" dirty="0" smtClean="0">
                    <a:solidFill>
                      <a:schemeClr val="bg1"/>
                    </a:solidFill>
                  </a:rPr>
                  <a:t>4 </a:t>
                </a:r>
                <a:r>
                  <a:rPr lang="en-US" sz="2000" b="1" dirty="0">
                    <a:solidFill>
                      <a:schemeClr val="bg1"/>
                    </a:solidFill>
                  </a:rPr>
                  <a:t>× 8 = 32 </a:t>
                </a:r>
              </a:p>
            </p:txBody>
          </p:sp>
        </p:grpSp>
      </p:grpSp>
      <p:sp>
        <p:nvSpPr>
          <p:cNvPr id="46" name="TextBox 45"/>
          <p:cNvSpPr txBox="1"/>
          <p:nvPr/>
        </p:nvSpPr>
        <p:spPr>
          <a:xfrm>
            <a:off x="1772249" y="5085184"/>
            <a:ext cx="6328408" cy="1569660"/>
          </a:xfrm>
          <a:prstGeom prst="rect">
            <a:avLst/>
          </a:prstGeom>
          <a:noFill/>
        </p:spPr>
        <p:txBody>
          <a:bodyPr wrap="square" rtlCol="0">
            <a:spAutoFit/>
          </a:bodyPr>
          <a:lstStyle/>
          <a:p>
            <a:r>
              <a:rPr lang="en-US" sz="2400" b="1" dirty="0" smtClean="0">
                <a:solidFill>
                  <a:srgbClr val="000090"/>
                </a:solidFill>
              </a:rPr>
              <a:t>Splitting arrays into known parts provides an opportunity for square numbers to be identified and explored in relation to the original fact and lead to </a:t>
            </a:r>
            <a:r>
              <a:rPr lang="en-US" sz="2400" b="1" dirty="0" err="1" smtClean="0">
                <a:solidFill>
                  <a:srgbClr val="000090"/>
                </a:solidFill>
              </a:rPr>
              <a:t>generalisations</a:t>
            </a:r>
            <a:r>
              <a:rPr lang="en-US" sz="2400" b="1" dirty="0" smtClean="0">
                <a:solidFill>
                  <a:srgbClr val="000090"/>
                </a:solidFill>
              </a:rPr>
              <a:t>.  </a:t>
            </a:r>
            <a:endParaRPr lang="en-US" sz="2400" b="1" dirty="0">
              <a:solidFill>
                <a:srgbClr val="00009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06383104"/>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8850" name="Picture 1" descr="SDC11239.JPG"/>
          <p:cNvPicPr>
            <a:picLocks noGrp="1" noChangeAspect="1"/>
          </p:cNvPicPr>
          <p:nvPr isPhoto="1"/>
        </p:nvPicPr>
        <p:blipFill>
          <a:blip r:embed="rId2">
            <a:extLst>
              <a:ext uri="{BEBA8EAE-BF5A-486C-A8C5-ECC9F3942E4B}">
                <a14:imgProps xmlns:a14="http://schemas.microsoft.com/office/drawing/2010/main" xmlns:p="http://schemas.openxmlformats.org/presentationml/2006/main" xmlns:r="http://schemas.openxmlformats.org/officeDocument/2006/relationships" xmlns:a="http://schemas.openxmlformats.org/drawingml/2006/main" xmlns="">
                  <a14:imgLayer r:embed="rId3">
                    <a14:imgEffect>
                      <a14:brightnessContrast bright="20000" contrast="40000"/>
                    </a14:imgEffect>
                  </a14:imgLayer>
                </a14:imgProps>
              </a:ext>
            </a:extLst>
          </a:blip>
          <a:srcRect l="3539" t="15350" r="1962" b="13251"/>
          <a:stretch>
            <a:fillRect/>
          </a:stretch>
        </p:blipFill>
        <p:spPr bwMode="auto">
          <a:xfrm>
            <a:off x="2339752" y="1521335"/>
            <a:ext cx="5400277" cy="3059793"/>
          </a:xfrm>
          <a:prstGeom prst="rect">
            <a:avLst/>
          </a:prstGeom>
          <a:noFill/>
          <a:ln w="9525">
            <a:noFill/>
            <a:miter lim="800000"/>
            <a:headEnd/>
            <a:tailEnd/>
          </a:ln>
        </p:spPr>
      </p:pic>
      <p:sp>
        <p:nvSpPr>
          <p:cNvPr id="78851" name="TextBox 2"/>
          <p:cNvSpPr txBox="1">
            <a:spLocks noChangeArrowheads="1"/>
          </p:cNvSpPr>
          <p:nvPr/>
        </p:nvSpPr>
        <p:spPr bwMode="auto">
          <a:xfrm>
            <a:off x="2843808" y="4869160"/>
            <a:ext cx="4536504" cy="1384995"/>
          </a:xfrm>
          <a:prstGeom prst="rect">
            <a:avLst/>
          </a:prstGeom>
          <a:noFill/>
          <a:ln w="9525">
            <a:noFill/>
            <a:miter lim="800000"/>
            <a:headEnd/>
            <a:tailEnd/>
          </a:ln>
        </p:spPr>
        <p:txBody>
          <a:bodyPr wrap="square">
            <a:prstTxWarp prst="textNoShape">
              <a:avLst/>
            </a:prstTxWarp>
            <a:spAutoFit/>
          </a:bodyPr>
          <a:lstStyle/>
          <a:p>
            <a:r>
              <a:rPr lang="en-AU" sz="2800" dirty="0" smtClean="0">
                <a:solidFill>
                  <a:srgbClr val="000090"/>
                </a:solidFill>
                <a:latin typeface="Calibri"/>
                <a:cs typeface="Calibri"/>
              </a:rPr>
              <a:t>Straws are useful to show the </a:t>
            </a:r>
            <a:br>
              <a:rPr lang="en-AU" sz="2800" dirty="0" smtClean="0">
                <a:solidFill>
                  <a:srgbClr val="000090"/>
                </a:solidFill>
                <a:latin typeface="Calibri"/>
                <a:cs typeface="Calibri"/>
              </a:rPr>
            </a:br>
            <a:r>
              <a:rPr lang="en-AU" sz="2800" dirty="0" smtClean="0">
                <a:solidFill>
                  <a:srgbClr val="000090"/>
                </a:solidFill>
                <a:latin typeface="Calibri"/>
                <a:cs typeface="Calibri"/>
              </a:rPr>
              <a:t>way an array has been split.</a:t>
            </a:r>
          </a:p>
          <a:p>
            <a:r>
              <a:rPr lang="en-AU" sz="2800" dirty="0" smtClean="0">
                <a:solidFill>
                  <a:srgbClr val="000090"/>
                </a:solidFill>
                <a:latin typeface="Calibri"/>
                <a:cs typeface="Calibri"/>
              </a:rPr>
              <a:t>8 × </a:t>
            </a:r>
            <a:r>
              <a:rPr lang="en-AU" sz="2800" dirty="0">
                <a:solidFill>
                  <a:srgbClr val="000090"/>
                </a:solidFill>
                <a:latin typeface="Calibri"/>
                <a:cs typeface="Calibri"/>
              </a:rPr>
              <a:t>4 =</a:t>
            </a:r>
            <a:r>
              <a:rPr lang="en-AU" sz="2800" dirty="0" smtClean="0">
                <a:solidFill>
                  <a:srgbClr val="000090"/>
                </a:solidFill>
                <a:latin typeface="Calibri"/>
                <a:cs typeface="Calibri"/>
              </a:rPr>
              <a:t> (4 </a:t>
            </a:r>
            <a:r>
              <a:rPr lang="en-AU" sz="2800" dirty="0" smtClean="0">
                <a:solidFill>
                  <a:srgbClr val="000090"/>
                </a:solidFill>
                <a:latin typeface="Calibri"/>
                <a:cs typeface="Calibri"/>
              </a:rPr>
              <a:t>× </a:t>
            </a:r>
            <a:r>
              <a:rPr lang="en-AU" sz="2800" dirty="0" smtClean="0">
                <a:solidFill>
                  <a:srgbClr val="000090"/>
                </a:solidFill>
                <a:latin typeface="Calibri"/>
                <a:cs typeface="Calibri"/>
              </a:rPr>
              <a:t>4) </a:t>
            </a:r>
            <a:r>
              <a:rPr lang="en-AU" sz="2800" dirty="0">
                <a:solidFill>
                  <a:srgbClr val="000090"/>
                </a:solidFill>
                <a:latin typeface="Calibri"/>
                <a:cs typeface="Calibri"/>
              </a:rPr>
              <a:t>+</a:t>
            </a:r>
            <a:r>
              <a:rPr lang="en-AU" sz="2800" dirty="0" smtClean="0">
                <a:solidFill>
                  <a:srgbClr val="000090"/>
                </a:solidFill>
                <a:latin typeface="Calibri"/>
                <a:cs typeface="Calibri"/>
              </a:rPr>
              <a:t> (4 </a:t>
            </a:r>
            <a:r>
              <a:rPr lang="en-AU" sz="2800" dirty="0" smtClean="0">
                <a:solidFill>
                  <a:srgbClr val="000090"/>
                </a:solidFill>
                <a:latin typeface="Calibri"/>
                <a:cs typeface="Calibri"/>
              </a:rPr>
              <a:t>× </a:t>
            </a:r>
            <a:r>
              <a:rPr lang="en-AU" sz="2800" dirty="0" smtClean="0">
                <a:solidFill>
                  <a:srgbClr val="000090"/>
                </a:solidFill>
                <a:latin typeface="Calibri"/>
                <a:cs typeface="Calibri"/>
              </a:rPr>
              <a:t>4)</a:t>
            </a:r>
            <a:endParaRPr lang="en-AU" sz="2800" dirty="0">
              <a:solidFill>
                <a:srgbClr val="000090"/>
              </a:solidFill>
              <a:latin typeface="Calibri"/>
              <a:cs typeface="Calibri"/>
            </a:endParaRPr>
          </a:p>
        </p:txBody>
      </p:sp>
      <p:sp>
        <p:nvSpPr>
          <p:cNvPr id="4"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6386" name="Title 1"/>
          <p:cNvSpPr>
            <a:spLocks noGrp="1"/>
          </p:cNvSpPr>
          <p:nvPr>
            <p:ph type="title"/>
          </p:nvPr>
        </p:nvSpPr>
        <p:spPr>
          <a:xfrm>
            <a:off x="2109576" y="1179319"/>
            <a:ext cx="6192688" cy="4574232"/>
          </a:xfrm>
        </p:spPr>
        <p:txBody>
          <a:bodyPr>
            <a:noAutofit/>
          </a:bodyPr>
          <a:lstStyle/>
          <a:p>
            <a:pPr algn="l" eaLnBrk="1" hangingPunct="1"/>
            <a:r>
              <a:rPr lang="en-US" sz="3200" b="1" dirty="0" smtClean="0">
                <a:solidFill>
                  <a:srgbClr val="000090"/>
                </a:solidFill>
                <a:latin typeface="Calibri"/>
                <a:ea typeface="ＭＳ Ｐゴシック" pitchFamily="-110" charset="-128"/>
                <a:cs typeface="Calibri"/>
              </a:rPr>
              <a:t>Use </a:t>
            </a:r>
            <a:r>
              <a:rPr lang="en-US" sz="3200" b="1" dirty="0" err="1" smtClean="0">
                <a:solidFill>
                  <a:srgbClr val="000090"/>
                </a:solidFill>
                <a:latin typeface="Calibri"/>
                <a:ea typeface="ＭＳ Ｐゴシック" pitchFamily="-110" charset="-128"/>
                <a:cs typeface="Calibri"/>
              </a:rPr>
              <a:t>colour</a:t>
            </a:r>
            <a:r>
              <a:rPr lang="en-US" sz="3200" b="1" dirty="0" smtClean="0">
                <a:solidFill>
                  <a:srgbClr val="000090"/>
                </a:solidFill>
                <a:latin typeface="Calibri"/>
                <a:ea typeface="ＭＳ Ｐゴシック" pitchFamily="-110" charset="-128"/>
                <a:cs typeface="Calibri"/>
              </a:rPr>
              <a:t> to show the different ways to split an array </a:t>
            </a:r>
            <a:r>
              <a:rPr lang="en-US" sz="3200" b="1" dirty="0" smtClean="0">
                <a:solidFill>
                  <a:srgbClr val="000090"/>
                </a:solidFill>
                <a:latin typeface="Calibri"/>
                <a:ea typeface="ＭＳ Ｐゴシック" pitchFamily="-110" charset="-128"/>
                <a:cs typeface="Calibri"/>
              </a:rPr>
              <a:t>in to the related</a:t>
            </a:r>
            <a:r>
              <a:rPr lang="en-US" sz="3200" b="1" dirty="0" smtClean="0">
                <a:solidFill>
                  <a:srgbClr val="000090"/>
                </a:solidFill>
                <a:latin typeface="Calibri"/>
                <a:ea typeface="ＭＳ Ｐゴシック" pitchFamily="-110" charset="-128"/>
                <a:cs typeface="Calibri"/>
              </a:rPr>
              <a:t> </a:t>
            </a:r>
            <a:r>
              <a:rPr lang="en-US" sz="3200" b="1" dirty="0" smtClean="0">
                <a:solidFill>
                  <a:srgbClr val="000090"/>
                </a:solidFill>
                <a:latin typeface="Calibri"/>
                <a:ea typeface="ＭＳ Ｐゴシック" pitchFamily="-110" charset="-128"/>
                <a:cs typeface="Calibri"/>
              </a:rPr>
              <a:t>known </a:t>
            </a:r>
            <a:r>
              <a:rPr lang="en-US" sz="3200" b="1" dirty="0" smtClean="0">
                <a:solidFill>
                  <a:srgbClr val="000090"/>
                </a:solidFill>
                <a:latin typeface="Calibri"/>
                <a:ea typeface="ＭＳ Ｐゴシック" pitchFamily="-110" charset="-128"/>
                <a:cs typeface="Calibri"/>
              </a:rPr>
              <a:t>facts.</a:t>
            </a:r>
            <a:br>
              <a:rPr lang="en-US" sz="3200" b="1" dirty="0" smtClean="0">
                <a:solidFill>
                  <a:srgbClr val="000090"/>
                </a:solidFill>
                <a:latin typeface="Calibri"/>
                <a:ea typeface="ＭＳ Ｐゴシック" pitchFamily="-110" charset="-128"/>
                <a:cs typeface="Calibri"/>
              </a:rPr>
            </a:br>
            <a:r>
              <a:rPr lang="en-US" sz="3200" b="1" dirty="0" smtClean="0">
                <a:solidFill>
                  <a:srgbClr val="000090"/>
                </a:solidFill>
                <a:latin typeface="Calibri"/>
                <a:ea typeface="ＭＳ Ｐゴシック" pitchFamily="-110" charset="-128"/>
                <a:cs typeface="Calibri"/>
              </a:rPr>
              <a:t/>
            </a:r>
            <a:br>
              <a:rPr lang="en-US" sz="3200" b="1" dirty="0" smtClean="0">
                <a:solidFill>
                  <a:srgbClr val="000090"/>
                </a:solidFill>
                <a:latin typeface="Calibri"/>
                <a:ea typeface="ＭＳ Ｐゴシック" pitchFamily="-110" charset="-128"/>
                <a:cs typeface="Calibri"/>
              </a:rPr>
            </a:br>
            <a:r>
              <a:rPr lang="en-US" sz="3200" dirty="0" smtClean="0">
                <a:solidFill>
                  <a:srgbClr val="000090"/>
                </a:solidFill>
                <a:latin typeface="Calibri"/>
                <a:ea typeface="ＭＳ Ｐゴシック" pitchFamily="-110" charset="-128"/>
                <a:cs typeface="Calibri"/>
              </a:rPr>
              <a:t>This enables students to see connections such as doubling and halving, and square numbers. </a:t>
            </a:r>
          </a:p>
        </p:txBody>
      </p:sp>
      <p:sp>
        <p:nvSpPr>
          <p:cNvPr id="3" name="Title Placeholder 1"/>
          <p:cNvSpPr txBox="1">
            <a:spLocks/>
          </p:cNvSpPr>
          <p:nvPr/>
        </p:nvSpPr>
        <p:spPr bwMode="auto">
          <a:xfrm>
            <a:off x="2008642"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How might you split the array?</a:t>
            </a: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56674" name="Object 2"/>
          <p:cNvGraphicFramePr>
            <a:graphicFrameLocks noChangeAspect="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2647858969"/>
              </p:ext>
            </p:extLst>
          </p:nvPr>
        </p:nvGraphicFramePr>
        <p:xfrm>
          <a:off x="1053410" y="1700808"/>
          <a:ext cx="7579785" cy="4749552"/>
        </p:xfrm>
        <a:graphic>
          <a:graphicData uri="http://schemas.openxmlformats.org/presentationml/2006/ole">
            <p:oleObj spid="_x0000_s21514" name="Document" r:id="rId3" imgW="9283700" imgH="6705600" progId="Word.Document.12">
              <p:link updateAutomatic="1"/>
            </p:oleObj>
          </a:graphicData>
        </a:graphic>
      </p:graphicFrame>
      <p:sp>
        <p:nvSpPr>
          <p:cNvPr id="5" name="TextBox 4"/>
          <p:cNvSpPr txBox="1"/>
          <p:nvPr/>
        </p:nvSpPr>
        <p:spPr>
          <a:xfrm>
            <a:off x="5508104" y="1916832"/>
            <a:ext cx="1872208" cy="369332"/>
          </a:xfrm>
          <a:prstGeom prst="rect">
            <a:avLst/>
          </a:prstGeom>
          <a:solidFill>
            <a:srgbClr val="0000FF"/>
          </a:solidFill>
        </p:spPr>
        <p:txBody>
          <a:bodyPr wrap="square" rtlCol="0">
            <a:spAutoFit/>
          </a:bodyPr>
          <a:lstStyle/>
          <a:p>
            <a:r>
              <a:rPr lang="en-US" dirty="0" smtClean="0">
                <a:solidFill>
                  <a:schemeClr val="bg1"/>
                </a:solidFill>
              </a:rPr>
              <a:t> 3 × 10  +   3 × 2    </a:t>
            </a:r>
            <a:endParaRPr lang="en-US" dirty="0">
              <a:solidFill>
                <a:schemeClr val="bg1"/>
              </a:solidFill>
            </a:endParaRPr>
          </a:p>
        </p:txBody>
      </p:sp>
      <p:sp>
        <p:nvSpPr>
          <p:cNvPr id="6" name="TextBox 5"/>
          <p:cNvSpPr txBox="1"/>
          <p:nvPr/>
        </p:nvSpPr>
        <p:spPr>
          <a:xfrm>
            <a:off x="1475656" y="1916832"/>
            <a:ext cx="2150438" cy="369332"/>
          </a:xfrm>
          <a:prstGeom prst="rect">
            <a:avLst/>
          </a:prstGeom>
          <a:solidFill>
            <a:srgbClr val="0000FF"/>
          </a:solidFill>
        </p:spPr>
        <p:txBody>
          <a:bodyPr wrap="square" rtlCol="0">
            <a:spAutoFit/>
          </a:bodyPr>
          <a:lstStyle/>
          <a:p>
            <a:r>
              <a:rPr lang="en-US" dirty="0" smtClean="0">
                <a:solidFill>
                  <a:schemeClr val="bg1"/>
                </a:solidFill>
              </a:rPr>
              <a:t> 3 rows of 12  3 × 12</a:t>
            </a:r>
            <a:endParaRPr lang="en-US" dirty="0">
              <a:solidFill>
                <a:schemeClr val="bg1"/>
              </a:solidFill>
            </a:endParaRPr>
          </a:p>
        </p:txBody>
      </p:sp>
      <p:sp>
        <p:nvSpPr>
          <p:cNvPr id="7" name="Title Placeholder 1"/>
          <p:cNvSpPr txBox="1">
            <a:spLocks/>
          </p:cNvSpPr>
          <p:nvPr/>
        </p:nvSpPr>
        <p:spPr bwMode="auto">
          <a:xfrm>
            <a:off x="2007769"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Splitting arrays into known facts</a:t>
            </a: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57698" name="Object 2"/>
          <p:cNvGraphicFramePr>
            <a:graphicFrameLocks noChangeAspect="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2078993548"/>
              </p:ext>
            </p:extLst>
          </p:nvPr>
        </p:nvGraphicFramePr>
        <p:xfrm>
          <a:off x="1115616" y="1700808"/>
          <a:ext cx="7372587" cy="4583535"/>
        </p:xfrm>
        <a:graphic>
          <a:graphicData uri="http://schemas.openxmlformats.org/presentationml/2006/ole">
            <p:oleObj spid="_x0000_s22537" name="Document" r:id="rId3" imgW="9283700" imgH="6705600" progId="Word.Document.12">
              <p:link updateAutomatic="1"/>
            </p:oleObj>
          </a:graphicData>
        </a:graphic>
      </p:graphicFrame>
      <p:sp>
        <p:nvSpPr>
          <p:cNvPr id="6" name="TextBox 5"/>
          <p:cNvSpPr txBox="1"/>
          <p:nvPr/>
        </p:nvSpPr>
        <p:spPr>
          <a:xfrm>
            <a:off x="5436096" y="1844824"/>
            <a:ext cx="2031504" cy="369332"/>
          </a:xfrm>
          <a:prstGeom prst="rect">
            <a:avLst/>
          </a:prstGeom>
          <a:solidFill>
            <a:srgbClr val="0000FF"/>
          </a:solidFill>
        </p:spPr>
        <p:txBody>
          <a:bodyPr wrap="square" rtlCol="0">
            <a:spAutoFit/>
          </a:bodyPr>
          <a:lstStyle/>
          <a:p>
            <a:r>
              <a:rPr lang="en-US" dirty="0" smtClean="0">
                <a:solidFill>
                  <a:schemeClr val="bg1"/>
                </a:solidFill>
              </a:rPr>
              <a:t>  </a:t>
            </a:r>
            <a:r>
              <a:rPr lang="en-US" dirty="0" smtClean="0">
                <a:solidFill>
                  <a:schemeClr val="bg1"/>
                </a:solidFill>
              </a:rPr>
              <a:t> (3 </a:t>
            </a:r>
            <a:r>
              <a:rPr lang="en-US" dirty="0" smtClean="0">
                <a:solidFill>
                  <a:schemeClr val="bg1"/>
                </a:solidFill>
              </a:rPr>
              <a:t>× </a:t>
            </a:r>
            <a:r>
              <a:rPr lang="en-US" dirty="0" smtClean="0">
                <a:solidFill>
                  <a:schemeClr val="bg1"/>
                </a:solidFill>
              </a:rPr>
              <a:t>10) +  (3 </a:t>
            </a:r>
            <a:r>
              <a:rPr lang="en-US" dirty="0" smtClean="0">
                <a:solidFill>
                  <a:schemeClr val="bg1"/>
                </a:solidFill>
              </a:rPr>
              <a:t>× </a:t>
            </a:r>
            <a:r>
              <a:rPr lang="en-US" dirty="0" smtClean="0">
                <a:solidFill>
                  <a:schemeClr val="bg1"/>
                </a:solidFill>
              </a:rPr>
              <a:t>2)    </a:t>
            </a:r>
            <a:endParaRPr lang="en-US" dirty="0">
              <a:solidFill>
                <a:schemeClr val="bg1"/>
              </a:solidFill>
            </a:endParaRPr>
          </a:p>
        </p:txBody>
      </p:sp>
      <p:sp>
        <p:nvSpPr>
          <p:cNvPr id="7" name="TextBox 6"/>
          <p:cNvSpPr txBox="1"/>
          <p:nvPr/>
        </p:nvSpPr>
        <p:spPr>
          <a:xfrm>
            <a:off x="1835696" y="1907540"/>
            <a:ext cx="1466940" cy="369332"/>
          </a:xfrm>
          <a:prstGeom prst="rect">
            <a:avLst/>
          </a:prstGeom>
          <a:solidFill>
            <a:srgbClr val="0000FF"/>
          </a:solidFill>
        </p:spPr>
        <p:txBody>
          <a:bodyPr wrap="square" rtlCol="0">
            <a:spAutoFit/>
          </a:bodyPr>
          <a:lstStyle/>
          <a:p>
            <a:r>
              <a:rPr lang="en-US" dirty="0" smtClean="0">
                <a:solidFill>
                  <a:schemeClr val="bg1"/>
                </a:solidFill>
              </a:rPr>
              <a:t>       3 × 12</a:t>
            </a:r>
            <a:endParaRPr lang="en-US" dirty="0">
              <a:solidFill>
                <a:schemeClr val="bg1"/>
              </a:solidFill>
            </a:endParaRPr>
          </a:p>
        </p:txBody>
      </p:sp>
      <p:sp>
        <p:nvSpPr>
          <p:cNvPr id="8" name="TextBox 7"/>
          <p:cNvSpPr txBox="1"/>
          <p:nvPr/>
        </p:nvSpPr>
        <p:spPr>
          <a:xfrm>
            <a:off x="1691680" y="2987660"/>
            <a:ext cx="2118320" cy="369332"/>
          </a:xfrm>
          <a:prstGeom prst="rect">
            <a:avLst/>
          </a:prstGeom>
          <a:solidFill>
            <a:srgbClr val="0000FF"/>
          </a:solidFill>
        </p:spPr>
        <p:txBody>
          <a:bodyPr wrap="square" rtlCol="0">
            <a:spAutoFit/>
          </a:bodyPr>
          <a:lstStyle/>
          <a:p>
            <a:r>
              <a:rPr lang="en-US" dirty="0" smtClean="0">
                <a:solidFill>
                  <a:schemeClr val="bg1"/>
                </a:solidFill>
              </a:rPr>
              <a:t>  </a:t>
            </a:r>
            <a:r>
              <a:rPr lang="en-US" dirty="0" smtClean="0">
                <a:solidFill>
                  <a:schemeClr val="bg1"/>
                </a:solidFill>
              </a:rPr>
              <a:t> (3 </a:t>
            </a:r>
            <a:r>
              <a:rPr lang="en-US" dirty="0" smtClean="0">
                <a:solidFill>
                  <a:schemeClr val="bg1"/>
                </a:solidFill>
              </a:rPr>
              <a:t>× </a:t>
            </a:r>
            <a:r>
              <a:rPr lang="en-US" dirty="0" smtClean="0">
                <a:solidFill>
                  <a:schemeClr val="bg1"/>
                </a:solidFill>
              </a:rPr>
              <a:t>6) + (3 </a:t>
            </a:r>
            <a:r>
              <a:rPr lang="en-US" dirty="0" smtClean="0">
                <a:solidFill>
                  <a:schemeClr val="bg1"/>
                </a:solidFill>
              </a:rPr>
              <a:t>× </a:t>
            </a:r>
            <a:r>
              <a:rPr lang="en-US" dirty="0" smtClean="0">
                <a:solidFill>
                  <a:schemeClr val="bg1"/>
                </a:solidFill>
              </a:rPr>
              <a:t>6)   </a:t>
            </a:r>
            <a:endParaRPr lang="en-US" dirty="0">
              <a:solidFill>
                <a:schemeClr val="bg1"/>
              </a:solidFill>
            </a:endParaRPr>
          </a:p>
        </p:txBody>
      </p:sp>
      <p:sp>
        <p:nvSpPr>
          <p:cNvPr id="9" name="TextBox 8"/>
          <p:cNvSpPr txBox="1"/>
          <p:nvPr/>
        </p:nvSpPr>
        <p:spPr>
          <a:xfrm>
            <a:off x="1259632" y="4437112"/>
            <a:ext cx="1190346" cy="369332"/>
          </a:xfrm>
          <a:prstGeom prst="rect">
            <a:avLst/>
          </a:prstGeom>
          <a:solidFill>
            <a:srgbClr val="0000FF"/>
          </a:solidFill>
        </p:spPr>
        <p:txBody>
          <a:bodyPr wrap="square" rtlCol="0">
            <a:spAutoFit/>
          </a:bodyPr>
          <a:lstStyle/>
          <a:p>
            <a:r>
              <a:rPr lang="en-US" dirty="0" smtClean="0">
                <a:solidFill>
                  <a:schemeClr val="bg1"/>
                </a:solidFill>
              </a:rPr>
              <a:t>      6 × 6</a:t>
            </a:r>
            <a:endParaRPr lang="en-US" dirty="0">
              <a:solidFill>
                <a:schemeClr val="bg1"/>
              </a:solidFill>
            </a:endParaRPr>
          </a:p>
        </p:txBody>
      </p:sp>
      <p:sp>
        <p:nvSpPr>
          <p:cNvPr id="10" name="Title Placeholder 1"/>
          <p:cNvSpPr txBox="1">
            <a:spLocks/>
          </p:cNvSpPr>
          <p:nvPr/>
        </p:nvSpPr>
        <p:spPr bwMode="auto">
          <a:xfrm>
            <a:off x="2007769"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Splitting arrays into known facts</a:t>
            </a: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158722" name="Object 2"/>
          <p:cNvGraphicFramePr>
            <a:graphicFrameLocks noChangeAspect="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4029737902"/>
              </p:ext>
            </p:extLst>
          </p:nvPr>
        </p:nvGraphicFramePr>
        <p:xfrm>
          <a:off x="1022315" y="1700808"/>
          <a:ext cx="7512085" cy="4707131"/>
        </p:xfrm>
        <a:graphic>
          <a:graphicData uri="http://schemas.openxmlformats.org/presentationml/2006/ole">
            <p:oleObj spid="_x0000_s36873" name="Document" r:id="rId3" imgW="37130159" imgH="26819048" progId="Word.Document.12">
              <p:link updateAutomatic="1"/>
            </p:oleObj>
          </a:graphicData>
        </a:graphic>
      </p:graphicFrame>
      <p:sp>
        <p:nvSpPr>
          <p:cNvPr id="5" name="TextBox 4"/>
          <p:cNvSpPr txBox="1"/>
          <p:nvPr/>
        </p:nvSpPr>
        <p:spPr>
          <a:xfrm>
            <a:off x="1744216" y="1828800"/>
            <a:ext cx="1387624" cy="369332"/>
          </a:xfrm>
          <a:prstGeom prst="rect">
            <a:avLst/>
          </a:prstGeom>
          <a:solidFill>
            <a:srgbClr val="0000FF"/>
          </a:solidFill>
        </p:spPr>
        <p:txBody>
          <a:bodyPr wrap="square" rtlCol="0">
            <a:spAutoFit/>
          </a:bodyPr>
          <a:lstStyle/>
          <a:p>
            <a:r>
              <a:rPr lang="en-US" dirty="0" smtClean="0">
                <a:solidFill>
                  <a:schemeClr val="bg1"/>
                </a:solidFill>
              </a:rPr>
              <a:t>      3 × 12</a:t>
            </a:r>
            <a:endParaRPr lang="en-US" dirty="0">
              <a:solidFill>
                <a:schemeClr val="bg1"/>
              </a:solidFill>
            </a:endParaRPr>
          </a:p>
        </p:txBody>
      </p:sp>
      <p:sp>
        <p:nvSpPr>
          <p:cNvPr id="7" name="TextBox 6"/>
          <p:cNvSpPr txBox="1"/>
          <p:nvPr/>
        </p:nvSpPr>
        <p:spPr>
          <a:xfrm>
            <a:off x="5004048" y="3059668"/>
            <a:ext cx="2768352" cy="369332"/>
          </a:xfrm>
          <a:prstGeom prst="rect">
            <a:avLst/>
          </a:prstGeom>
          <a:solidFill>
            <a:srgbClr val="0000FF"/>
          </a:solidFill>
        </p:spPr>
        <p:txBody>
          <a:bodyPr wrap="square" rtlCol="0">
            <a:spAutoFit/>
          </a:bodyPr>
          <a:lstStyle/>
          <a:p>
            <a:r>
              <a:rPr lang="en-US" dirty="0" smtClean="0">
                <a:solidFill>
                  <a:schemeClr val="bg1"/>
                </a:solidFill>
              </a:rPr>
              <a:t> (3 </a:t>
            </a:r>
            <a:r>
              <a:rPr lang="en-US" dirty="0" smtClean="0">
                <a:solidFill>
                  <a:schemeClr val="bg1"/>
                </a:solidFill>
              </a:rPr>
              <a:t>× </a:t>
            </a:r>
            <a:r>
              <a:rPr lang="en-US" dirty="0" smtClean="0">
                <a:solidFill>
                  <a:schemeClr val="bg1"/>
                </a:solidFill>
              </a:rPr>
              <a:t>4) + ( 3 </a:t>
            </a:r>
            <a:r>
              <a:rPr lang="en-US" dirty="0" smtClean="0">
                <a:solidFill>
                  <a:schemeClr val="bg1"/>
                </a:solidFill>
              </a:rPr>
              <a:t>× </a:t>
            </a:r>
            <a:r>
              <a:rPr lang="en-US" dirty="0" smtClean="0">
                <a:solidFill>
                  <a:schemeClr val="bg1"/>
                </a:solidFill>
              </a:rPr>
              <a:t>4) + (3 ×  4)    </a:t>
            </a:r>
            <a:endParaRPr lang="en-US" dirty="0">
              <a:solidFill>
                <a:schemeClr val="bg1"/>
              </a:solidFill>
            </a:endParaRPr>
          </a:p>
        </p:txBody>
      </p:sp>
      <p:sp>
        <p:nvSpPr>
          <p:cNvPr id="9" name="TextBox 8"/>
          <p:cNvSpPr txBox="1"/>
          <p:nvPr/>
        </p:nvSpPr>
        <p:spPr>
          <a:xfrm>
            <a:off x="1155231" y="4509120"/>
            <a:ext cx="1295400" cy="369332"/>
          </a:xfrm>
          <a:prstGeom prst="rect">
            <a:avLst/>
          </a:prstGeom>
          <a:solidFill>
            <a:srgbClr val="0000FF"/>
          </a:solidFill>
        </p:spPr>
        <p:txBody>
          <a:bodyPr wrap="square" rtlCol="0">
            <a:spAutoFit/>
          </a:bodyPr>
          <a:lstStyle/>
          <a:p>
            <a:r>
              <a:rPr lang="en-US" dirty="0" smtClean="0">
                <a:solidFill>
                  <a:schemeClr val="bg1"/>
                </a:solidFill>
              </a:rPr>
              <a:t>      6 × 6</a:t>
            </a:r>
            <a:endParaRPr lang="en-US" dirty="0">
              <a:solidFill>
                <a:schemeClr val="bg1"/>
              </a:solidFill>
            </a:endParaRPr>
          </a:p>
        </p:txBody>
      </p:sp>
      <p:sp>
        <p:nvSpPr>
          <p:cNvPr id="11" name="TextBox 10"/>
          <p:cNvSpPr txBox="1"/>
          <p:nvPr/>
        </p:nvSpPr>
        <p:spPr>
          <a:xfrm>
            <a:off x="6705600" y="4509120"/>
            <a:ext cx="1828800" cy="369332"/>
          </a:xfrm>
          <a:prstGeom prst="rect">
            <a:avLst/>
          </a:prstGeom>
          <a:solidFill>
            <a:srgbClr val="0000FF"/>
          </a:solidFill>
        </p:spPr>
        <p:txBody>
          <a:bodyPr wrap="square" rtlCol="0">
            <a:spAutoFit/>
          </a:bodyPr>
          <a:lstStyle/>
          <a:p>
            <a:r>
              <a:rPr lang="en-US" dirty="0" smtClean="0">
                <a:solidFill>
                  <a:schemeClr val="bg1"/>
                </a:solidFill>
              </a:rPr>
              <a:t> (6 </a:t>
            </a:r>
            <a:r>
              <a:rPr lang="en-US" dirty="0" smtClean="0">
                <a:solidFill>
                  <a:schemeClr val="bg1"/>
                </a:solidFill>
              </a:rPr>
              <a:t>× </a:t>
            </a:r>
            <a:r>
              <a:rPr lang="en-US" dirty="0" smtClean="0">
                <a:solidFill>
                  <a:schemeClr val="bg1"/>
                </a:solidFill>
              </a:rPr>
              <a:t>4) + (3 </a:t>
            </a:r>
            <a:r>
              <a:rPr lang="en-US" dirty="0" smtClean="0">
                <a:solidFill>
                  <a:schemeClr val="bg1"/>
                </a:solidFill>
              </a:rPr>
              <a:t>× </a:t>
            </a:r>
            <a:r>
              <a:rPr lang="en-US" dirty="0" smtClean="0">
                <a:solidFill>
                  <a:schemeClr val="bg1"/>
                </a:solidFill>
              </a:rPr>
              <a:t>4) </a:t>
            </a:r>
            <a:endParaRPr lang="en-US" dirty="0">
              <a:solidFill>
                <a:schemeClr val="bg1"/>
              </a:solidFill>
            </a:endParaRPr>
          </a:p>
        </p:txBody>
      </p:sp>
      <p:sp>
        <p:nvSpPr>
          <p:cNvPr id="12" name="TextBox 11"/>
          <p:cNvSpPr txBox="1"/>
          <p:nvPr/>
        </p:nvSpPr>
        <p:spPr>
          <a:xfrm>
            <a:off x="4427984" y="4509120"/>
            <a:ext cx="1820416" cy="369332"/>
          </a:xfrm>
          <a:prstGeom prst="rect">
            <a:avLst/>
          </a:prstGeom>
          <a:solidFill>
            <a:srgbClr val="0000FF"/>
          </a:solidFill>
        </p:spPr>
        <p:txBody>
          <a:bodyPr wrap="square" rtlCol="0">
            <a:spAutoFit/>
          </a:bodyPr>
          <a:lstStyle/>
          <a:p>
            <a:r>
              <a:rPr lang="en-US" dirty="0" smtClean="0">
                <a:solidFill>
                  <a:schemeClr val="bg1"/>
                </a:solidFill>
              </a:rPr>
              <a:t> </a:t>
            </a:r>
            <a:r>
              <a:rPr lang="en-US" dirty="0" smtClean="0">
                <a:solidFill>
                  <a:schemeClr val="bg1"/>
                </a:solidFill>
              </a:rPr>
              <a:t> (5 </a:t>
            </a:r>
            <a:r>
              <a:rPr lang="en-US" dirty="0" smtClean="0">
                <a:solidFill>
                  <a:schemeClr val="bg1"/>
                </a:solidFill>
              </a:rPr>
              <a:t>× </a:t>
            </a:r>
            <a:r>
              <a:rPr lang="en-US" dirty="0" smtClean="0">
                <a:solidFill>
                  <a:schemeClr val="bg1"/>
                </a:solidFill>
              </a:rPr>
              <a:t>4) + (4 </a:t>
            </a:r>
            <a:r>
              <a:rPr lang="en-US" dirty="0" smtClean="0">
                <a:solidFill>
                  <a:schemeClr val="bg1"/>
                </a:solidFill>
              </a:rPr>
              <a:t>× </a:t>
            </a:r>
            <a:r>
              <a:rPr lang="en-US" dirty="0" smtClean="0">
                <a:solidFill>
                  <a:schemeClr val="bg1"/>
                </a:solidFill>
              </a:rPr>
              <a:t>4) </a:t>
            </a:r>
            <a:endParaRPr lang="en-US" dirty="0">
              <a:solidFill>
                <a:schemeClr val="bg1"/>
              </a:solidFill>
            </a:endParaRPr>
          </a:p>
        </p:txBody>
      </p:sp>
      <p:sp>
        <p:nvSpPr>
          <p:cNvPr id="13" name="Title Placeholder 1"/>
          <p:cNvSpPr txBox="1">
            <a:spLocks/>
          </p:cNvSpPr>
          <p:nvPr/>
        </p:nvSpPr>
        <p:spPr bwMode="auto">
          <a:xfrm>
            <a:off x="2007769" y="188640"/>
            <a:ext cx="6770687" cy="654050"/>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 uri="{FAA26D3D-D897-4be2-8F04-BA451C77F1D7}">
              <ma14:placeholderFlag xmlns:ma14="http://schemas.microsoft.com/office/mac/drawingml/2011/main" xmlns:p="http://schemas.openxmlformats.org/presentationml/2006/main" xmlns:r="http://schemas.openxmlformats.org/officeDocument/2006/relationships" xmlns:a="http://schemas.openxmlformats.org/drawingml/2006/main" xmlns="" val="1"/>
            </a:ext>
          </a:extLst>
        </p:spPr>
        <p:txBody>
          <a:bodyPr vert="horz" wrap="square" lIns="91440" tIns="45720" rIns="91440" bIns="45720" numCol="1" anchor="ctr" anchorCtr="0" compatLnSpc="1">
            <a:prstTxWarp prst="textNoShape">
              <a:avLst/>
            </a:prstTxWarp>
          </a:bodyPr>
          <a:lstStyle>
            <a:lvl1pPr algn="l" defTabSz="457200" rtl="0" eaLnBrk="1" latinLnBrk="0" hangingPunct="1">
              <a:spcBef>
                <a:spcPct val="0"/>
              </a:spcBef>
              <a:buNone/>
              <a:defRPr sz="3600" kern="1200">
                <a:solidFill>
                  <a:schemeClr val="bg1"/>
                </a:solidFill>
                <a:latin typeface="+mj-lt"/>
                <a:ea typeface="+mj-ea"/>
                <a:cs typeface="+mj-cs"/>
              </a:defRPr>
            </a:lvl1pPr>
          </a:lstStyle>
          <a:p>
            <a:r>
              <a:rPr lang="en-AU" dirty="0" smtClean="0"/>
              <a:t>Splitting arrays into known facts</a:t>
            </a:r>
            <a:endParaRPr lang="en-US" dirty="0"/>
          </a:p>
        </p:txBody>
      </p:sp>
      <p:sp>
        <p:nvSpPr>
          <p:cNvPr id="14" name="TextBox 13"/>
          <p:cNvSpPr txBox="1"/>
          <p:nvPr/>
        </p:nvSpPr>
        <p:spPr>
          <a:xfrm>
            <a:off x="5436096" y="1844824"/>
            <a:ext cx="2088232" cy="369332"/>
          </a:xfrm>
          <a:prstGeom prst="rect">
            <a:avLst/>
          </a:prstGeom>
          <a:solidFill>
            <a:srgbClr val="0000FF"/>
          </a:solidFill>
        </p:spPr>
        <p:txBody>
          <a:bodyPr wrap="square" rtlCol="0">
            <a:spAutoFit/>
          </a:bodyPr>
          <a:lstStyle/>
          <a:p>
            <a:r>
              <a:rPr lang="en-US" dirty="0" smtClean="0">
                <a:solidFill>
                  <a:schemeClr val="bg1"/>
                </a:solidFill>
              </a:rPr>
              <a:t>  </a:t>
            </a:r>
            <a:r>
              <a:rPr lang="en-US" dirty="0" smtClean="0">
                <a:solidFill>
                  <a:schemeClr val="bg1"/>
                </a:solidFill>
              </a:rPr>
              <a:t> (3 </a:t>
            </a:r>
            <a:r>
              <a:rPr lang="en-US" dirty="0" smtClean="0">
                <a:solidFill>
                  <a:schemeClr val="bg1"/>
                </a:solidFill>
              </a:rPr>
              <a:t>× </a:t>
            </a:r>
            <a:r>
              <a:rPr lang="en-US" dirty="0" smtClean="0">
                <a:solidFill>
                  <a:schemeClr val="bg1"/>
                </a:solidFill>
              </a:rPr>
              <a:t>10) </a:t>
            </a:r>
            <a:r>
              <a:rPr lang="en-US" dirty="0" smtClean="0">
                <a:solidFill>
                  <a:schemeClr val="bg1"/>
                </a:solidFill>
              </a:rPr>
              <a:t>+</a:t>
            </a:r>
            <a:r>
              <a:rPr lang="en-US" dirty="0" smtClean="0">
                <a:solidFill>
                  <a:schemeClr val="bg1"/>
                </a:solidFill>
              </a:rPr>
              <a:t> (3 </a:t>
            </a:r>
            <a:r>
              <a:rPr lang="en-US" dirty="0" smtClean="0">
                <a:solidFill>
                  <a:schemeClr val="bg1"/>
                </a:solidFill>
              </a:rPr>
              <a:t>× </a:t>
            </a:r>
            <a:r>
              <a:rPr lang="en-US" dirty="0" smtClean="0">
                <a:solidFill>
                  <a:schemeClr val="bg1"/>
                </a:solidFill>
              </a:rPr>
              <a:t>2)    </a:t>
            </a:r>
            <a:endParaRPr lang="en-US" dirty="0">
              <a:solidFill>
                <a:schemeClr val="bg1"/>
              </a:solidFill>
            </a:endParaRPr>
          </a:p>
        </p:txBody>
      </p:sp>
      <p:sp>
        <p:nvSpPr>
          <p:cNvPr id="16" name="TextBox 15"/>
          <p:cNvSpPr txBox="1"/>
          <p:nvPr/>
        </p:nvSpPr>
        <p:spPr>
          <a:xfrm>
            <a:off x="1691680" y="2996952"/>
            <a:ext cx="2270720" cy="369332"/>
          </a:xfrm>
          <a:prstGeom prst="rect">
            <a:avLst/>
          </a:prstGeom>
          <a:solidFill>
            <a:srgbClr val="0000FF"/>
          </a:solidFill>
        </p:spPr>
        <p:txBody>
          <a:bodyPr wrap="square" rtlCol="0">
            <a:spAutoFit/>
          </a:bodyPr>
          <a:lstStyle/>
          <a:p>
            <a:r>
              <a:rPr lang="en-US" dirty="0" smtClean="0">
                <a:solidFill>
                  <a:schemeClr val="bg1"/>
                </a:solidFill>
              </a:rPr>
              <a:t>  </a:t>
            </a:r>
            <a:r>
              <a:rPr lang="en-US" dirty="0" smtClean="0">
                <a:solidFill>
                  <a:schemeClr val="bg1"/>
                </a:solidFill>
              </a:rPr>
              <a:t> (3 </a:t>
            </a:r>
            <a:r>
              <a:rPr lang="en-US" dirty="0" smtClean="0">
                <a:solidFill>
                  <a:schemeClr val="bg1"/>
                </a:solidFill>
              </a:rPr>
              <a:t>× </a:t>
            </a:r>
            <a:r>
              <a:rPr lang="en-US" dirty="0" smtClean="0">
                <a:solidFill>
                  <a:schemeClr val="bg1"/>
                </a:solidFill>
              </a:rPr>
              <a:t>6) + (3 </a:t>
            </a:r>
            <a:r>
              <a:rPr lang="en-US" dirty="0" smtClean="0">
                <a:solidFill>
                  <a:schemeClr val="bg1"/>
                </a:solidFill>
              </a:rPr>
              <a:t>× </a:t>
            </a:r>
            <a:r>
              <a:rPr lang="en-US" dirty="0" smtClean="0">
                <a:solidFill>
                  <a:schemeClr val="bg1"/>
                </a:solidFill>
              </a:rPr>
              <a:t>6)    </a:t>
            </a:r>
            <a:endParaRPr lang="en-US" dirty="0">
              <a:solidFill>
                <a:schemeClr val="bg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340</TotalTime>
  <Words>752</Words>
  <Application>Microsoft Macintosh PowerPoint</Application>
  <PresentationFormat>On-screen Show (4:3)</PresentationFormat>
  <Paragraphs>98</Paragraphs>
  <Slides>28</Slides>
  <Notes>23</Notes>
  <HiddenSlides>0</HiddenSlides>
  <MMClips>0</MMClips>
  <ScaleCrop>false</ScaleCrop>
  <HeadingPairs>
    <vt:vector size="6" baseType="variant">
      <vt:variant>
        <vt:lpstr>Design Template</vt:lpstr>
      </vt:variant>
      <vt:variant>
        <vt:i4>1</vt:i4>
      </vt:variant>
      <vt:variant>
        <vt:lpstr>Links</vt:lpstr>
      </vt:variant>
      <vt:variant>
        <vt:i4>3</vt:i4>
      </vt:variant>
      <vt:variant>
        <vt:lpstr>Slide Titles</vt:lpstr>
      </vt:variant>
      <vt:variant>
        <vt:i4>28</vt:i4>
      </vt:variant>
    </vt:vector>
  </HeadingPairs>
  <TitlesOfParts>
    <vt:vector size="32" baseType="lpstr">
      <vt:lpstr>Office Theme</vt:lpstr>
      <vt:lpstr>???</vt:lpstr>
      <vt:lpstr>???</vt:lpstr>
      <vt:lpstr>Macintosh HD:Users:annd:Documents:Maths grids:30by 30 grid YL:30by 20 gridYL3by12.docx!OLE_LINK1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Use colour to show the different ways to split an array in to the related known facts.  This enables students to see connections such as doubling and halving, and square numbers. </vt:lpstr>
      <vt:lpstr>Slide 26</vt:lpstr>
      <vt:lpstr>Slide 27</vt:lpstr>
      <vt:lpstr>Slide 28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 Downton</dc:creator>
  <cp:lastModifiedBy>Kate Manuel</cp:lastModifiedBy>
  <cp:revision>20</cp:revision>
  <dcterms:created xsi:type="dcterms:W3CDTF">2013-05-31T02:45:26Z</dcterms:created>
  <dcterms:modified xsi:type="dcterms:W3CDTF">2013-05-31T03:04:36Z</dcterms:modified>
</cp:coreProperties>
</file>